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8"/>
  </p:notesMasterIdLst>
  <p:sldIdLst>
    <p:sldId id="256" r:id="rId2"/>
    <p:sldId id="282" r:id="rId3"/>
    <p:sldId id="1106" r:id="rId4"/>
    <p:sldId id="1107" r:id="rId5"/>
    <p:sldId id="1080" r:id="rId6"/>
    <p:sldId id="1101" r:id="rId7"/>
    <p:sldId id="1110" r:id="rId8"/>
    <p:sldId id="1111" r:id="rId9"/>
    <p:sldId id="1103" r:id="rId10"/>
    <p:sldId id="1104" r:id="rId11"/>
    <p:sldId id="1109" r:id="rId12"/>
    <p:sldId id="602" r:id="rId13"/>
    <p:sldId id="273" r:id="rId14"/>
    <p:sldId id="274" r:id="rId15"/>
    <p:sldId id="275" r:id="rId16"/>
    <p:sldId id="276"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106"/>
            <p14:sldId id="1107"/>
            <p14:sldId id="1080"/>
            <p14:sldId id="1101"/>
            <p14:sldId id="1110"/>
            <p14:sldId id="1111"/>
            <p14:sldId id="1103"/>
            <p14:sldId id="1104"/>
            <p14:sldId id="1109"/>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29" autoAdjust="0"/>
    <p:restoredTop sz="96447" autoAdjust="0"/>
  </p:normalViewPr>
  <p:slideViewPr>
    <p:cSldViewPr snapToGrid="0">
      <p:cViewPr varScale="1">
        <p:scale>
          <a:sx n="114" d="100"/>
          <a:sy n="114" d="100"/>
        </p:scale>
        <p:origin x="636" y="10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2021-03-01</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The secant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The secant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The secant method</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The secant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The secant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The secant method</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The secant method</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The secant method</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The secant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The secant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The secant method</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9.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0.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wmf"/><Relationship Id="rId13" Type="http://schemas.openxmlformats.org/officeDocument/2006/relationships/oleObject" Target="../embeddings/oleObject5.bin"/><Relationship Id="rId3" Type="http://schemas.openxmlformats.org/officeDocument/2006/relationships/audio" Target="../media/media4.m4a"/><Relationship Id="rId7" Type="http://schemas.openxmlformats.org/officeDocument/2006/relationships/oleObject" Target="../embeddings/oleObject2.bin"/><Relationship Id="rId12" Type="http://schemas.openxmlformats.org/officeDocument/2006/relationships/image" Target="../media/image12.wmf"/><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9.wmf"/><Relationship Id="rId11" Type="http://schemas.openxmlformats.org/officeDocument/2006/relationships/oleObject" Target="../embeddings/oleObject4.bin"/><Relationship Id="rId5" Type="http://schemas.openxmlformats.org/officeDocument/2006/relationships/oleObject" Target="../embeddings/oleObject1.bin"/><Relationship Id="rId15" Type="http://schemas.openxmlformats.org/officeDocument/2006/relationships/image" Target="../media/image8.png"/><Relationship Id="rId10" Type="http://schemas.openxmlformats.org/officeDocument/2006/relationships/image" Target="../media/image11.wmf"/><Relationship Id="rId4" Type="http://schemas.openxmlformats.org/officeDocument/2006/relationships/slideLayout" Target="../slideLayouts/slideLayout2.xml"/><Relationship Id="rId9" Type="http://schemas.openxmlformats.org/officeDocument/2006/relationships/oleObject" Target="../embeddings/oleObject3.bin"/><Relationship Id="rId14" Type="http://schemas.openxmlformats.org/officeDocument/2006/relationships/image" Target="../media/image13.wmf"/></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5.wmf"/><Relationship Id="rId13" Type="http://schemas.openxmlformats.org/officeDocument/2006/relationships/oleObject" Target="../embeddings/oleObject10.bin"/><Relationship Id="rId3" Type="http://schemas.openxmlformats.org/officeDocument/2006/relationships/audio" Target="../media/media6.m4a"/><Relationship Id="rId7" Type="http://schemas.openxmlformats.org/officeDocument/2006/relationships/oleObject" Target="../embeddings/oleObject7.bin"/><Relationship Id="rId12" Type="http://schemas.openxmlformats.org/officeDocument/2006/relationships/image" Target="../media/image17.wmf"/><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4.wmf"/><Relationship Id="rId11" Type="http://schemas.openxmlformats.org/officeDocument/2006/relationships/oleObject" Target="../embeddings/oleObject9.bin"/><Relationship Id="rId5" Type="http://schemas.openxmlformats.org/officeDocument/2006/relationships/oleObject" Target="../embeddings/oleObject6.bin"/><Relationship Id="rId15" Type="http://schemas.openxmlformats.org/officeDocument/2006/relationships/image" Target="../media/image8.png"/><Relationship Id="rId10" Type="http://schemas.openxmlformats.org/officeDocument/2006/relationships/image" Target="../media/image16.wmf"/><Relationship Id="rId4" Type="http://schemas.openxmlformats.org/officeDocument/2006/relationships/slideLayout" Target="../slideLayouts/slideLayout2.xml"/><Relationship Id="rId9" Type="http://schemas.openxmlformats.org/officeDocument/2006/relationships/oleObject" Target="../embeddings/oleObject8.bin"/><Relationship Id="rId14" Type="http://schemas.openxmlformats.org/officeDocument/2006/relationships/image" Target="../media/image18.wmf"/></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image" Target="../media/image1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image" Target="../media/image20.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5" Type="http://schemas.openxmlformats.org/officeDocument/2006/relationships/image" Target="../media/image8.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secant method</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a:extLst>
              <a:ext uri="{FF2B5EF4-FFF2-40B4-BE49-F238E27FC236}">
                <a16:creationId xmlns:a16="http://schemas.microsoft.com/office/drawing/2014/main" id="{B2738477-52FE-418B-83E2-5BEA153812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8298"/>
    </mc:Choice>
    <mc:Fallback>
      <p:transition spd="slow" advTm="8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660400" y="1264640"/>
            <a:ext cx="8483600" cy="4525963"/>
          </a:xfrm>
        </p:spPr>
        <p:txBody>
          <a:bodyPr>
            <a:normAutofit/>
          </a:bodyPr>
          <a:lstStyle/>
          <a:p>
            <a:pPr marL="0" indent="0">
              <a:buNone/>
            </a:pPr>
            <a:r>
              <a:rPr lang="en-US" sz="1800" dirty="0">
                <a:latin typeface="Consolas" panose="020B0609020204030204" pitchFamily="49" charset="0"/>
              </a:rPr>
              <a:t>    for ( unsigned int k{0}; k &lt; </a:t>
            </a:r>
            <a:r>
              <a:rPr lang="en-US" sz="1800" dirty="0" err="1">
                <a:latin typeface="Consolas" panose="020B0609020204030204" pitchFamily="49" charset="0"/>
              </a:rPr>
              <a:t>max_iterations</a:t>
            </a:r>
            <a:r>
              <a:rPr lang="en-US" sz="1800" dirty="0">
                <a:latin typeface="Consolas" panose="020B0609020204030204" pitchFamily="49" charset="0"/>
              </a:rPr>
              <a:t>; ++k ) {</a:t>
            </a:r>
          </a:p>
          <a:p>
            <a:pPr marL="0" indent="0">
              <a:buNone/>
            </a:pPr>
            <a:r>
              <a:rPr lang="en-US" sz="1800" dirty="0">
                <a:latin typeface="Consolas" panose="020B0609020204030204" pitchFamily="49" charset="0"/>
              </a:rPr>
              <a:t>        double x2{ x1 - f1*(x1 - x0)/(f1 - f0) };</a:t>
            </a:r>
          </a:p>
          <a:p>
            <a:pPr marL="0" indent="0">
              <a:buNone/>
            </a:pPr>
            <a:r>
              <a:rPr lang="en-US" sz="1800" dirty="0">
                <a:latin typeface="Consolas" panose="020B0609020204030204" pitchFamily="49" charset="0"/>
              </a:rPr>
              <a:t>        double f2{ f( x2 ) };</a:t>
            </a:r>
          </a:p>
          <a:p>
            <a:pPr marL="0" indent="0">
              <a:buNone/>
            </a:pPr>
            <a:endParaRPr lang="en-US" sz="1800" dirty="0">
              <a:latin typeface="Consolas" panose="020B0609020204030204" pitchFamily="49" charset="0"/>
            </a:endParaRPr>
          </a:p>
          <a:p>
            <a:pPr marL="0" indent="0">
              <a:buNone/>
            </a:pPr>
            <a:r>
              <a:rPr lang="en-US" sz="1800" dirty="0">
                <a:latin typeface="Consolas" panose="020B0609020204030204" pitchFamily="49" charset="0"/>
              </a:rPr>
              <a:t>        if ( f2 == 0.0 ) {</a:t>
            </a:r>
          </a:p>
          <a:p>
            <a:pPr marL="0" indent="0">
              <a:buNone/>
            </a:pPr>
            <a:r>
              <a:rPr lang="en-US" sz="1800" dirty="0">
                <a:latin typeface="Consolas" panose="020B0609020204030204" pitchFamily="49" charset="0"/>
              </a:rPr>
              <a:t>            return x2;</a:t>
            </a:r>
          </a:p>
          <a:p>
            <a:pPr marL="0" indent="0">
              <a:buNone/>
            </a:pPr>
            <a:r>
              <a:rPr lang="en-US" sz="1800" dirty="0">
                <a:latin typeface="Consolas" panose="020B0609020204030204" pitchFamily="49" charset="0"/>
              </a:rPr>
              <a:t>        }</a:t>
            </a:r>
          </a:p>
          <a:p>
            <a:pPr marL="0" indent="0">
              <a:buNone/>
            </a:pPr>
            <a:r>
              <a:rPr lang="en-US" sz="1800" dirty="0">
                <a:latin typeface="Consolas" panose="020B0609020204030204" pitchFamily="49" charset="0"/>
              </a:rPr>
              <a:t>            if ( (std::abs( f2 ) &lt; </a:t>
            </a:r>
            <a:r>
              <a:rPr lang="en-US" sz="1800" dirty="0" err="1">
                <a:latin typeface="Consolas" panose="020B0609020204030204" pitchFamily="49" charset="0"/>
              </a:rPr>
              <a:t>eps_abs</a:t>
            </a:r>
            <a:r>
              <a:rPr lang="en-US" sz="1800" dirty="0">
                <a:latin typeface="Consolas" panose="020B0609020204030204" pitchFamily="49" charset="0"/>
              </a:rPr>
              <a:t>)</a:t>
            </a:r>
          </a:p>
          <a:p>
            <a:pPr marL="0" indent="0">
              <a:buNone/>
            </a:pPr>
            <a:r>
              <a:rPr lang="en-US" sz="1800" dirty="0">
                <a:latin typeface="Consolas" panose="020B0609020204030204" pitchFamily="49" charset="0"/>
              </a:rPr>
              <a:t>                 &amp;&amp; (std::abs(x2 - x1) &lt; </a:t>
            </a:r>
            <a:r>
              <a:rPr lang="en-US" sz="1800" dirty="0" err="1">
                <a:latin typeface="Consolas" panose="020B0609020204030204" pitchFamily="49" charset="0"/>
              </a:rPr>
              <a:t>eps_step</a:t>
            </a:r>
            <a:r>
              <a:rPr lang="en-US" sz="1800" dirty="0">
                <a:latin typeface="Consolas" panose="020B0609020204030204" pitchFamily="49" charset="0"/>
              </a:rPr>
              <a:t>) ) {</a:t>
            </a:r>
          </a:p>
          <a:p>
            <a:pPr marL="0" indent="0">
              <a:buNone/>
            </a:pPr>
            <a:r>
              <a:rPr lang="en-US" sz="1800" dirty="0">
                <a:latin typeface="Consolas" panose="020B0609020204030204" pitchFamily="49" charset="0"/>
              </a:rPr>
              <a:t>                return x2;</a:t>
            </a:r>
          </a:p>
          <a:p>
            <a:pPr marL="0" indent="0">
              <a:buNone/>
            </a:pPr>
            <a:r>
              <a:rPr lang="en-US" sz="1800" dirty="0">
                <a:latin typeface="Consolas" panose="020B0609020204030204" pitchFamily="49" charset="0"/>
              </a:rPr>
              <a:t>            }</a:t>
            </a:r>
          </a:p>
          <a:p>
            <a:pPr marL="0" indent="0">
              <a:buNone/>
            </a:pPr>
            <a:r>
              <a:rPr lang="en-US" sz="1800" dirty="0">
                <a:latin typeface="Consolas" panose="020B0609020204030204" pitchFamily="49" charset="0"/>
              </a:rPr>
              <a:t>            x0 = x1;</a:t>
            </a:r>
          </a:p>
          <a:p>
            <a:pPr marL="0" indent="0">
              <a:buNone/>
            </a:pPr>
            <a:r>
              <a:rPr lang="en-US" sz="1800" dirty="0">
                <a:latin typeface="Consolas" panose="020B0609020204030204" pitchFamily="49" charset="0"/>
              </a:rPr>
              <a:t>            f0 = f1;</a:t>
            </a:r>
          </a:p>
          <a:p>
            <a:pPr marL="0" indent="0">
              <a:buNone/>
            </a:pPr>
            <a:r>
              <a:rPr lang="en-US" sz="1800" dirty="0">
                <a:latin typeface="Consolas" panose="020B0609020204030204" pitchFamily="49" charset="0"/>
              </a:rPr>
              <a:t>            x1 = x2;</a:t>
            </a:r>
          </a:p>
          <a:p>
            <a:pPr marL="0" indent="0">
              <a:buNone/>
            </a:pPr>
            <a:r>
              <a:rPr lang="en-US" sz="1800" dirty="0">
                <a:latin typeface="Consolas" panose="020B0609020204030204" pitchFamily="49" charset="0"/>
              </a:rPr>
              <a:t>            f1 = f2;</a:t>
            </a:r>
          </a:p>
          <a:p>
            <a:pPr marL="0" indent="0">
              <a:buNone/>
            </a:pPr>
            <a:r>
              <a:rPr lang="en-US" sz="1800" dirty="0">
                <a:latin typeface="Consolas" panose="020B0609020204030204" pitchFamily="49" charset="0"/>
              </a:rPr>
              <a:t>        }</a:t>
            </a:r>
          </a:p>
          <a:p>
            <a:pPr marL="0" indent="0">
              <a:buNone/>
            </a:pPr>
            <a:r>
              <a:rPr lang="en-US" sz="1800" dirty="0">
                <a:latin typeface="Consolas" panose="020B0609020204030204" pitchFamily="49" charset="0"/>
              </a:rPr>
              <a:t>    }</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secant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10</a:t>
            </a:fld>
            <a:endParaRPr lang="en-CA" dirty="0"/>
          </a:p>
        </p:txBody>
      </p:sp>
      <p:sp>
        <p:nvSpPr>
          <p:cNvPr id="10" name="TextBox 9">
            <a:extLst>
              <a:ext uri="{FF2B5EF4-FFF2-40B4-BE49-F238E27FC236}">
                <a16:creationId xmlns:a16="http://schemas.microsoft.com/office/drawing/2014/main" id="{22CCFE10-303E-4950-AE8A-9DDC4A7F2E34}"/>
              </a:ext>
            </a:extLst>
          </p:cNvPr>
          <p:cNvSpPr txBox="1"/>
          <p:nvPr/>
        </p:nvSpPr>
        <p:spPr>
          <a:xfrm>
            <a:off x="1900107" y="3261112"/>
            <a:ext cx="1128319" cy="369332"/>
          </a:xfrm>
          <a:prstGeom prst="rect">
            <a:avLst/>
          </a:prstGeom>
          <a:noFill/>
        </p:spPr>
        <p:txBody>
          <a:bodyPr wrap="square">
            <a:spAutoFit/>
          </a:bodyPr>
          <a:lstStyle/>
          <a:p>
            <a:r>
              <a:rPr kumimoji="0" lang="en-US" sz="18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else {</a:t>
            </a:r>
            <a:endParaRPr lang="en-US" dirty="0"/>
          </a:p>
        </p:txBody>
      </p:sp>
      <p:pic>
        <p:nvPicPr>
          <p:cNvPr id="9" name="Audio 8">
            <a:hlinkClick r:id="" action="ppaction://media"/>
            <a:extLst>
              <a:ext uri="{FF2B5EF4-FFF2-40B4-BE49-F238E27FC236}">
                <a16:creationId xmlns:a16="http://schemas.microsoft.com/office/drawing/2014/main" id="{3E9AAFEC-4F28-4E04-BEC6-AC3050E2941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94578911"/>
      </p:ext>
    </p:extLst>
  </p:cSld>
  <p:clrMapOvr>
    <a:masterClrMapping/>
  </p:clrMapOvr>
  <mc:AlternateContent xmlns:mc="http://schemas.openxmlformats.org/markup-compatibility/2006">
    <mc:Choice xmlns:p14="http://schemas.microsoft.com/office/powerpoint/2010/main" Requires="p14">
      <p:transition spd="slow" p14:dur="2000" advTm="64418"/>
    </mc:Choice>
    <mc:Fallback>
      <p:transition spd="slow" advTm="64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9"/>
                </p:tgtEl>
              </p:cMediaNode>
            </p:audio>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660400" y="1600200"/>
            <a:ext cx="8483600" cy="4525963"/>
          </a:xfrm>
        </p:spPr>
        <p:txBody>
          <a:bodyPr>
            <a:normAutofit/>
          </a:bodyPr>
          <a:lstStyle/>
          <a:p>
            <a:pPr marL="0" indent="0">
              <a:buNone/>
            </a:pPr>
            <a:endParaRPr lang="en-US" sz="1800" dirty="0">
              <a:latin typeface="Consolas" panose="020B0609020204030204" pitchFamily="49" charset="0"/>
            </a:endParaRPr>
          </a:p>
          <a:p>
            <a:pPr marL="0" indent="0">
              <a:buNone/>
            </a:pPr>
            <a:r>
              <a:rPr lang="en-US" sz="1800" dirty="0">
                <a:latin typeface="Consolas" panose="020B0609020204030204" pitchFamily="49" charset="0"/>
              </a:rPr>
              <a:t>    return NAN;</a:t>
            </a:r>
          </a:p>
          <a:p>
            <a:pPr marL="0" indent="0">
              <a:buNone/>
            </a:pPr>
            <a:r>
              <a:rPr lang="en-US" sz="1800" dirty="0">
                <a:latin typeface="Consolas" panose="020B0609020204030204" pitchFamily="49" charset="0"/>
              </a:rPr>
              <a:t>}</a:t>
            </a:r>
          </a:p>
          <a:p>
            <a:pPr marL="0" indent="0">
              <a:buNone/>
            </a:pPr>
            <a:r>
              <a:rPr lang="en-US" sz="1800" dirty="0">
                <a:latin typeface="Consolas" panose="020B0609020204030204" pitchFamily="49" charset="0"/>
              </a:rPr>
              <a:t> </a:t>
            </a:r>
            <a:endParaRPr lang="en-US" sz="1600" dirty="0">
              <a:latin typeface="Consolas" panose="020B0609020204030204" pitchFamily="49"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secant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11</a:t>
            </a:fld>
            <a:endParaRPr lang="en-CA" dirty="0"/>
          </a:p>
        </p:txBody>
      </p:sp>
      <p:pic>
        <p:nvPicPr>
          <p:cNvPr id="7" name="Audio 6">
            <a:hlinkClick r:id="" action="ppaction://media"/>
            <a:extLst>
              <a:ext uri="{FF2B5EF4-FFF2-40B4-BE49-F238E27FC236}">
                <a16:creationId xmlns:a16="http://schemas.microsoft.com/office/drawing/2014/main" id="{FACDDE97-96A6-4A21-BB0A-CF8D14CF521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79925399"/>
      </p:ext>
    </p:extLst>
  </p:cSld>
  <p:clrMapOvr>
    <a:masterClrMapping/>
  </p:clrMapOvr>
  <mc:AlternateContent xmlns:mc="http://schemas.openxmlformats.org/markup-compatibility/2006">
    <mc:Choice xmlns:p14="http://schemas.microsoft.com/office/powerpoint/2010/main" Requires="p14">
      <p:transition spd="slow" p14:dur="2000" advTm="10504"/>
    </mc:Choice>
    <mc:Fallback>
      <p:transition spd="slow" advTm="10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t>Understand the more generalized secant method</a:t>
            </a:r>
          </a:p>
          <a:p>
            <a:pPr lvl="2"/>
            <a:r>
              <a:rPr lang="en-US" dirty="0"/>
              <a:t>It does not require bracketing the root</a:t>
            </a:r>
          </a:p>
          <a:p>
            <a:pPr lvl="1"/>
            <a:r>
              <a:rPr lang="en-US" dirty="0"/>
              <a:t>Are aware it may not converge, like Newton’s method</a:t>
            </a:r>
          </a:p>
          <a:p>
            <a:pPr lvl="1"/>
            <a:r>
              <a:rPr lang="en-US" dirty="0"/>
              <a:t>Understand that we can deduce the rate of change by plotting a log-log plot and using least-squares best-fitting polynomials</a:t>
            </a:r>
          </a:p>
          <a:p>
            <a:pPr lvl="1"/>
            <a:r>
              <a:rPr lang="en-US" dirty="0"/>
              <a:t>Know that the secant method is </a:t>
            </a:r>
            <a:r>
              <a:rPr lang="en-US" dirty="0">
                <a:latin typeface="Times New Roman" panose="02020603050405020304" pitchFamily="18" charset="0"/>
              </a:rPr>
              <a:t>O(</a:t>
            </a:r>
            <a:r>
              <a:rPr lang="en-US" i="1" dirty="0">
                <a:latin typeface="Times New Roman" panose="02020603050405020304" pitchFamily="18" charset="0"/>
              </a:rPr>
              <a:t>h</a:t>
            </a:r>
            <a:r>
              <a:rPr lang="en-US" i="1" baseline="30000" dirty="0">
                <a:latin typeface="Symbol" panose="05050102010706020507" pitchFamily="18" charset="2"/>
              </a:rPr>
              <a:t>f</a:t>
            </a:r>
            <a:r>
              <a:rPr lang="en-US" dirty="0">
                <a:latin typeface="Times New Roman" panose="02020603050405020304" pitchFamily="18" charset="0"/>
              </a:rPr>
              <a:t>)</a:t>
            </a:r>
          </a:p>
        </p:txBody>
      </p:sp>
      <p:sp>
        <p:nvSpPr>
          <p:cNvPr id="4" name="Footer Placeholder 3"/>
          <p:cNvSpPr>
            <a:spLocks noGrp="1"/>
          </p:cNvSpPr>
          <p:nvPr>
            <p:ph type="ftr" sz="quarter" idx="11"/>
          </p:nvPr>
        </p:nvSpPr>
        <p:spPr/>
        <p:txBody>
          <a:bodyPr/>
          <a:lstStyle/>
          <a:p>
            <a:r>
              <a:rPr lang="en-US"/>
              <a:t>The secant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12</a:t>
            </a:fld>
            <a:endParaRPr lang="en-CA"/>
          </a:p>
        </p:txBody>
      </p:sp>
      <p:pic>
        <p:nvPicPr>
          <p:cNvPr id="5" name="Audio 4">
            <a:hlinkClick r:id="" action="ppaction://media"/>
            <a:extLst>
              <a:ext uri="{FF2B5EF4-FFF2-40B4-BE49-F238E27FC236}">
                <a16:creationId xmlns:a16="http://schemas.microsoft.com/office/drawing/2014/main" id="{57C0CA49-5D5C-4F05-BA52-51A8690A0D4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mc:Choice xmlns:p14="http://schemas.microsoft.com/office/powerpoint/2010/main" Requires="p14">
      <p:transition spd="slow" p14:dur="2000" advTm="70361"/>
    </mc:Choice>
    <mc:Fallback>
      <p:transition spd="slow" advTm="70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https://en.wikipedia.org/wiki/Secant_method</a:t>
            </a:r>
          </a:p>
        </p:txBody>
      </p:sp>
      <p:sp>
        <p:nvSpPr>
          <p:cNvPr id="4" name="Footer Placeholder 3"/>
          <p:cNvSpPr>
            <a:spLocks noGrp="1"/>
          </p:cNvSpPr>
          <p:nvPr>
            <p:ph type="ftr" sz="quarter" idx="11"/>
          </p:nvPr>
        </p:nvSpPr>
        <p:spPr/>
        <p:txBody>
          <a:bodyPr/>
          <a:lstStyle/>
          <a:p>
            <a:r>
              <a:rPr lang="en-US"/>
              <a:t>The secant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The secant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14</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The secant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15</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The secant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16</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In this topic, we will</a:t>
            </a:r>
          </a:p>
          <a:p>
            <a:pPr lvl="1"/>
            <a:r>
              <a:rPr lang="en-US" dirty="0"/>
              <a:t>Remove the bracketing restriction on the bracketed secant method</a:t>
            </a:r>
          </a:p>
          <a:p>
            <a:pPr lvl="1"/>
            <a:r>
              <a:rPr lang="en-US" dirty="0"/>
              <a:t>We will look at an example and</a:t>
            </a:r>
            <a:br>
              <a:rPr lang="en-US" dirty="0"/>
            </a:br>
            <a:r>
              <a:rPr lang="en-US" dirty="0"/>
              <a:t>		estimate how quickly it converges</a:t>
            </a:r>
          </a:p>
          <a:p>
            <a:pPr lvl="1"/>
            <a:r>
              <a:rPr lang="en-US" dirty="0"/>
              <a:t>Discuss how to best find how quickly</a:t>
            </a:r>
            <a:br>
              <a:rPr lang="en-US" dirty="0"/>
            </a:br>
            <a:r>
              <a:rPr lang="en-US" dirty="0"/>
              <a:t>		the error goes to zero</a:t>
            </a:r>
          </a:p>
          <a:p>
            <a:pPr lvl="1"/>
            <a:r>
              <a:rPr lang="en-US" dirty="0"/>
              <a:t>Look at an implementation</a:t>
            </a:r>
          </a:p>
        </p:txBody>
      </p:sp>
      <p:sp>
        <p:nvSpPr>
          <p:cNvPr id="4" name="Footer Placeholder 3"/>
          <p:cNvSpPr>
            <a:spLocks noGrp="1"/>
          </p:cNvSpPr>
          <p:nvPr>
            <p:ph type="ftr" sz="quarter" idx="11"/>
          </p:nvPr>
        </p:nvSpPr>
        <p:spPr/>
        <p:txBody>
          <a:bodyPr/>
          <a:lstStyle/>
          <a:p>
            <a:r>
              <a:rPr lang="en-US"/>
              <a:t>The secant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a:extLst>
              <a:ext uri="{FF2B5EF4-FFF2-40B4-BE49-F238E27FC236}">
                <a16:creationId xmlns:a16="http://schemas.microsoft.com/office/drawing/2014/main" id="{E25758D0-B97D-481D-A288-F16AB45E37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38134"/>
    </mc:Choice>
    <mc:Fallback>
      <p:transition spd="slow" advTm="38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Removing bracketing</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Newton’s method simply requires us to have an initial guess</a:t>
            </a:r>
          </a:p>
          <a:p>
            <a:pPr lvl="1"/>
            <a:r>
              <a:rPr lang="en-US" dirty="0"/>
              <a:t>Issue: it requires the derivative</a:t>
            </a:r>
          </a:p>
          <a:p>
            <a:r>
              <a:rPr lang="en-US" dirty="0"/>
              <a:t>The bracketed secant method does not require the derivative</a:t>
            </a:r>
          </a:p>
          <a:p>
            <a:pPr lvl="1"/>
            <a:r>
              <a:rPr lang="en-US" dirty="0"/>
              <a:t>Issue: it requires us to bracket the root</a:t>
            </a:r>
          </a:p>
          <a:p>
            <a:pPr lvl="1"/>
            <a:r>
              <a:rPr lang="en-US" dirty="0"/>
              <a:t>Issue: the bracketing appears to slow down convergence: </a:t>
            </a:r>
            <a:r>
              <a:rPr lang="en-US" dirty="0">
                <a:latin typeface="Times New Roman" panose="02020603050405020304" pitchFamily="18" charset="0"/>
              </a:rPr>
              <a:t>O(</a:t>
            </a:r>
            <a:r>
              <a:rPr lang="en-US" i="1" dirty="0">
                <a:latin typeface="Times New Roman" panose="02020603050405020304" pitchFamily="18" charset="0"/>
              </a:rPr>
              <a:t>h</a:t>
            </a:r>
            <a:r>
              <a:rPr lang="en-US" dirty="0">
                <a:latin typeface="Times New Roman" panose="02020603050405020304" pitchFamily="18" charset="0"/>
              </a:rPr>
              <a:t>)</a:t>
            </a:r>
          </a:p>
          <a:p>
            <a:pPr lvl="1"/>
            <a:endParaRPr lang="en-US" dirty="0"/>
          </a:p>
          <a:p>
            <a:r>
              <a:rPr lang="en-US" dirty="0"/>
              <a:t>What if we don’t have a bracket for the root and we don’t have a derivative?</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secant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a:t>
            </a:fld>
            <a:endParaRPr lang="en-CA"/>
          </a:p>
        </p:txBody>
      </p:sp>
      <p:pic>
        <p:nvPicPr>
          <p:cNvPr id="6" name="Audio 5">
            <a:hlinkClick r:id="" action="ppaction://media"/>
            <a:extLst>
              <a:ext uri="{FF2B5EF4-FFF2-40B4-BE49-F238E27FC236}">
                <a16:creationId xmlns:a16="http://schemas.microsoft.com/office/drawing/2014/main" id="{BFEC3F36-080D-4ECB-89E3-EF386988DF1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4675652"/>
      </p:ext>
    </p:extLst>
  </p:cSld>
  <p:clrMapOvr>
    <a:masterClrMapping/>
  </p:clrMapOvr>
  <mc:AlternateContent xmlns:mc="http://schemas.openxmlformats.org/markup-compatibility/2006">
    <mc:Choice xmlns:p14="http://schemas.microsoft.com/office/powerpoint/2010/main" Requires="p14">
      <p:transition spd="slow" p14:dur="2000" advTm="70082"/>
    </mc:Choice>
    <mc:Fallback>
      <p:transition spd="slow" advTm="70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Removing bracketing</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Suppose we have a current guess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t> and a previous guess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endParaRPr lang="en-US" dirty="0">
              <a:latin typeface="Times New Roman" panose="02020603050405020304" pitchFamily="18" charset="0"/>
            </a:endParaRPr>
          </a:p>
          <a:p>
            <a:pPr lvl="1"/>
            <a:r>
              <a:rPr lang="en-US" dirty="0"/>
              <a:t>Could we not just find the root of the interpolating linear polynomial?</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secant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12" name="Object 11">
            <a:extLst>
              <a:ext uri="{FF2B5EF4-FFF2-40B4-BE49-F238E27FC236}">
                <a16:creationId xmlns:a16="http://schemas.microsoft.com/office/drawing/2014/main" id="{7C0D7E99-082F-43B1-894A-43AB5881D574}"/>
              </a:ext>
            </a:extLst>
          </p:cNvPr>
          <p:cNvGraphicFramePr>
            <a:graphicFrameLocks noChangeAspect="1"/>
          </p:cNvGraphicFramePr>
          <p:nvPr>
            <p:extLst>
              <p:ext uri="{D42A27DB-BD31-4B8C-83A1-F6EECF244321}">
                <p14:modId xmlns:p14="http://schemas.microsoft.com/office/powerpoint/2010/main" val="1548407732"/>
              </p:ext>
            </p:extLst>
          </p:nvPr>
        </p:nvGraphicFramePr>
        <p:xfrm>
          <a:off x="2465387" y="2778125"/>
          <a:ext cx="4213225" cy="869950"/>
        </p:xfrm>
        <a:graphic>
          <a:graphicData uri="http://schemas.openxmlformats.org/presentationml/2006/ole">
            <mc:AlternateContent xmlns:mc="http://schemas.openxmlformats.org/markup-compatibility/2006">
              <mc:Choice xmlns:v="urn:schemas-microsoft-com:vml" Requires="v">
                <p:oleObj name="Equation" r:id="rId5" imgW="2158920" imgH="444240" progId="Equation.DSMT4">
                  <p:embed/>
                </p:oleObj>
              </mc:Choice>
              <mc:Fallback>
                <p:oleObj name="Equation" r:id="rId5" imgW="2158920" imgH="444240" progId="Equation.DSMT4">
                  <p:embed/>
                  <p:pic>
                    <p:nvPicPr>
                      <p:cNvPr id="24" name="Object 23">
                        <a:extLst>
                          <a:ext uri="{FF2B5EF4-FFF2-40B4-BE49-F238E27FC236}">
                            <a16:creationId xmlns:a16="http://schemas.microsoft.com/office/drawing/2014/main" id="{EBFBB235-CE0A-41F2-A8E6-14C719C1EDFE}"/>
                          </a:ext>
                        </a:extLst>
                      </p:cNvPr>
                      <p:cNvPicPr/>
                      <p:nvPr/>
                    </p:nvPicPr>
                    <p:blipFill>
                      <a:blip r:embed="rId6"/>
                      <a:stretch>
                        <a:fillRect/>
                      </a:stretch>
                    </p:blipFill>
                    <p:spPr>
                      <a:xfrm>
                        <a:off x="2465387" y="2778125"/>
                        <a:ext cx="4213225" cy="869950"/>
                      </a:xfrm>
                      <a:prstGeom prst="rect">
                        <a:avLst/>
                      </a:prstGeom>
                    </p:spPr>
                  </p:pic>
                </p:oleObj>
              </mc:Fallback>
            </mc:AlternateContent>
          </a:graphicData>
        </a:graphic>
      </p:graphicFrame>
      <p:cxnSp>
        <p:nvCxnSpPr>
          <p:cNvPr id="8" name="Straight Connector 7">
            <a:extLst>
              <a:ext uri="{FF2B5EF4-FFF2-40B4-BE49-F238E27FC236}">
                <a16:creationId xmlns:a16="http://schemas.microsoft.com/office/drawing/2014/main" id="{B8229077-DCAD-42B9-BB38-4DD0AD54122F}"/>
              </a:ext>
            </a:extLst>
          </p:cNvPr>
          <p:cNvCxnSpPr>
            <a:cxnSpLocks/>
          </p:cNvCxnSpPr>
          <p:nvPr/>
        </p:nvCxnSpPr>
        <p:spPr>
          <a:xfrm rot="16200000">
            <a:off x="4399743" y="4215767"/>
            <a:ext cx="0" cy="32138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reeform: Shape 8">
            <a:extLst>
              <a:ext uri="{FF2B5EF4-FFF2-40B4-BE49-F238E27FC236}">
                <a16:creationId xmlns:a16="http://schemas.microsoft.com/office/drawing/2014/main" id="{C59C8F5E-60CE-4AA4-9D5B-9B8AC2846445}"/>
              </a:ext>
            </a:extLst>
          </p:cNvPr>
          <p:cNvSpPr/>
          <p:nvPr/>
        </p:nvSpPr>
        <p:spPr>
          <a:xfrm>
            <a:off x="3060459" y="4098073"/>
            <a:ext cx="2628952" cy="2108159"/>
          </a:xfrm>
          <a:custGeom>
            <a:avLst/>
            <a:gdLst>
              <a:gd name="connsiteX0" fmla="*/ 0 w 3382021"/>
              <a:gd name="connsiteY0" fmla="*/ 488576 h 488576"/>
              <a:gd name="connsiteX1" fmla="*/ 804672 w 3382021"/>
              <a:gd name="connsiteY1" fmla="*/ 86240 h 488576"/>
              <a:gd name="connsiteX2" fmla="*/ 2057400 w 3382021"/>
              <a:gd name="connsiteY2" fmla="*/ 351416 h 488576"/>
              <a:gd name="connsiteX3" fmla="*/ 3209544 w 3382021"/>
              <a:gd name="connsiteY3" fmla="*/ 40520 h 488576"/>
              <a:gd name="connsiteX4" fmla="*/ 3355848 w 3382021"/>
              <a:gd name="connsiteY4" fmla="*/ 13088 h 488576"/>
              <a:gd name="connsiteX0" fmla="*/ 0 w 3382021"/>
              <a:gd name="connsiteY0" fmla="*/ 488576 h 844328"/>
              <a:gd name="connsiteX1" fmla="*/ 1282844 w 3382021"/>
              <a:gd name="connsiteY1" fmla="*/ 843655 h 844328"/>
              <a:gd name="connsiteX2" fmla="*/ 2057400 w 3382021"/>
              <a:gd name="connsiteY2" fmla="*/ 351416 h 844328"/>
              <a:gd name="connsiteX3" fmla="*/ 3209544 w 3382021"/>
              <a:gd name="connsiteY3" fmla="*/ 40520 h 844328"/>
              <a:gd name="connsiteX4" fmla="*/ 3355848 w 3382021"/>
              <a:gd name="connsiteY4" fmla="*/ 13088 h 844328"/>
              <a:gd name="connsiteX0" fmla="*/ 0 w 3382021"/>
              <a:gd name="connsiteY0" fmla="*/ 488576 h 843687"/>
              <a:gd name="connsiteX1" fmla="*/ 1282844 w 3382021"/>
              <a:gd name="connsiteY1" fmla="*/ 843655 h 843687"/>
              <a:gd name="connsiteX2" fmla="*/ 2627851 w 3382021"/>
              <a:gd name="connsiteY2" fmla="*/ 459027 h 843687"/>
              <a:gd name="connsiteX3" fmla="*/ 3209544 w 3382021"/>
              <a:gd name="connsiteY3" fmla="*/ 40520 h 843687"/>
              <a:gd name="connsiteX4" fmla="*/ 3355848 w 3382021"/>
              <a:gd name="connsiteY4" fmla="*/ 13088 h 84368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246"/>
              <a:gd name="connsiteX1" fmla="*/ 1282844 w 3209544"/>
              <a:gd name="connsiteY1" fmla="*/ 803135 h 803246"/>
              <a:gd name="connsiteX2" fmla="*/ 2627851 w 3209544"/>
              <a:gd name="connsiteY2" fmla="*/ 480590 h 803246"/>
              <a:gd name="connsiteX3" fmla="*/ 3209544 w 3209544"/>
              <a:gd name="connsiteY3" fmla="*/ 0 h 803246"/>
              <a:gd name="connsiteX0" fmla="*/ 0 w 3209544"/>
              <a:gd name="connsiteY0" fmla="*/ 448056 h 809417"/>
              <a:gd name="connsiteX1" fmla="*/ 1282844 w 3209544"/>
              <a:gd name="connsiteY1" fmla="*/ 803135 h 809417"/>
              <a:gd name="connsiteX2" fmla="*/ 3209544 w 3209544"/>
              <a:gd name="connsiteY2" fmla="*/ 0 h 809417"/>
              <a:gd name="connsiteX0" fmla="*/ 0 w 3066931"/>
              <a:gd name="connsiteY0" fmla="*/ 903333 h 903333"/>
              <a:gd name="connsiteX1" fmla="*/ 1140231 w 3066931"/>
              <a:gd name="connsiteY1" fmla="*/ 803135 h 903333"/>
              <a:gd name="connsiteX2" fmla="*/ 3066931 w 3066931"/>
              <a:gd name="connsiteY2" fmla="*/ 0 h 903333"/>
              <a:gd name="connsiteX0" fmla="*/ 0 w 3066931"/>
              <a:gd name="connsiteY0" fmla="*/ 903333 h 917096"/>
              <a:gd name="connsiteX1" fmla="*/ 1140231 w 3066931"/>
              <a:gd name="connsiteY1" fmla="*/ 803135 h 917096"/>
              <a:gd name="connsiteX2" fmla="*/ 3066931 w 3066931"/>
              <a:gd name="connsiteY2" fmla="*/ 0 h 917096"/>
              <a:gd name="connsiteX0" fmla="*/ 0 w 3066931"/>
              <a:gd name="connsiteY0" fmla="*/ 903333 h 905459"/>
              <a:gd name="connsiteX1" fmla="*/ 1643571 w 3066931"/>
              <a:gd name="connsiteY1" fmla="*/ 720358 h 905459"/>
              <a:gd name="connsiteX2" fmla="*/ 3066931 w 3066931"/>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Lst>
            <a:ahLst/>
            <a:cxnLst>
              <a:cxn ang="0">
                <a:pos x="connsiteX0" y="connsiteY0"/>
              </a:cxn>
              <a:cxn ang="0">
                <a:pos x="connsiteX1" y="connsiteY1"/>
              </a:cxn>
            </a:cxnLst>
            <a:rect l="l" t="t" r="r" b="b"/>
            <a:pathLst>
              <a:path w="2999819" h="903333">
                <a:moveTo>
                  <a:pt x="0" y="903333"/>
                </a:moveTo>
                <a:cubicBezTo>
                  <a:pt x="1028762" y="738691"/>
                  <a:pt x="2300805" y="367636"/>
                  <a:pt x="2999819"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17DCFD91-5BAE-4D6A-9518-C8311703B6EB}"/>
              </a:ext>
            </a:extLst>
          </p:cNvPr>
          <p:cNvCxnSpPr>
            <a:cxnSpLocks/>
          </p:cNvCxnSpPr>
          <p:nvPr/>
        </p:nvCxnSpPr>
        <p:spPr>
          <a:xfrm>
            <a:off x="5689411" y="5736718"/>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F03483A-AE84-4508-A898-F9232DBB2203}"/>
              </a:ext>
            </a:extLst>
          </p:cNvPr>
          <p:cNvSpPr txBox="1"/>
          <p:nvPr/>
        </p:nvSpPr>
        <p:spPr>
          <a:xfrm>
            <a:off x="3659831" y="4535491"/>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f </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dirty="0"/>
          </a:p>
        </p:txBody>
      </p:sp>
      <p:sp>
        <p:nvSpPr>
          <p:cNvPr id="14" name="Oval 13">
            <a:extLst>
              <a:ext uri="{FF2B5EF4-FFF2-40B4-BE49-F238E27FC236}">
                <a16:creationId xmlns:a16="http://schemas.microsoft.com/office/drawing/2014/main" id="{336248AB-6C77-4693-B257-12230CFA7B89}"/>
              </a:ext>
            </a:extLst>
          </p:cNvPr>
          <p:cNvSpPr/>
          <p:nvPr/>
        </p:nvSpPr>
        <p:spPr>
          <a:xfrm>
            <a:off x="5649083" y="407374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4DE8EFFD-21FD-4FE9-A780-B668689BB76B}"/>
              </a:ext>
            </a:extLst>
          </p:cNvPr>
          <p:cNvCxnSpPr>
            <a:cxnSpLocks/>
          </p:cNvCxnSpPr>
          <p:nvPr/>
        </p:nvCxnSpPr>
        <p:spPr>
          <a:xfrm flipV="1">
            <a:off x="3822583" y="4937355"/>
            <a:ext cx="1119618" cy="89986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82561A9-CB33-4D1D-BA81-08AE63FDB4C1}"/>
              </a:ext>
            </a:extLst>
          </p:cNvPr>
          <p:cNvCxnSpPr>
            <a:cxnSpLocks/>
          </p:cNvCxnSpPr>
          <p:nvPr/>
        </p:nvCxnSpPr>
        <p:spPr>
          <a:xfrm>
            <a:off x="4940106" y="5732775"/>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0F910E18-3F64-4E42-B794-AFAF21E8EC2C}"/>
              </a:ext>
            </a:extLst>
          </p:cNvPr>
          <p:cNvSpPr/>
          <p:nvPr/>
        </p:nvSpPr>
        <p:spPr>
          <a:xfrm>
            <a:off x="4896481" y="489624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2C47D166-B6E6-4B67-BB98-5E5C709C7FB9}"/>
              </a:ext>
            </a:extLst>
          </p:cNvPr>
          <p:cNvCxnSpPr>
            <a:cxnSpLocks/>
          </p:cNvCxnSpPr>
          <p:nvPr/>
        </p:nvCxnSpPr>
        <p:spPr>
          <a:xfrm flipV="1">
            <a:off x="4127383" y="4114852"/>
            <a:ext cx="1567420" cy="170558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9454319-18F6-434D-8EDE-158E1BC7484E}"/>
              </a:ext>
            </a:extLst>
          </p:cNvPr>
          <p:cNvCxnSpPr>
            <a:cxnSpLocks/>
          </p:cNvCxnSpPr>
          <p:nvPr/>
        </p:nvCxnSpPr>
        <p:spPr>
          <a:xfrm>
            <a:off x="4127771" y="5734173"/>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FEC8738C-E3D9-47CE-AC1C-1B5094BDD84F}"/>
              </a:ext>
            </a:extLst>
          </p:cNvPr>
          <p:cNvSpPr/>
          <p:nvPr/>
        </p:nvSpPr>
        <p:spPr>
          <a:xfrm>
            <a:off x="4084146" y="555198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017B67AD-5C0A-490B-8D67-625E7CAC2472}"/>
              </a:ext>
            </a:extLst>
          </p:cNvPr>
          <p:cNvCxnSpPr>
            <a:cxnSpLocks/>
          </p:cNvCxnSpPr>
          <p:nvPr/>
        </p:nvCxnSpPr>
        <p:spPr>
          <a:xfrm>
            <a:off x="3827165" y="5727182"/>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26" name="Object 25">
            <a:extLst>
              <a:ext uri="{FF2B5EF4-FFF2-40B4-BE49-F238E27FC236}">
                <a16:creationId xmlns:a16="http://schemas.microsoft.com/office/drawing/2014/main" id="{0F056F09-5073-4940-945D-BC261302EA59}"/>
              </a:ext>
            </a:extLst>
          </p:cNvPr>
          <p:cNvGraphicFramePr>
            <a:graphicFrameLocks noChangeAspect="1"/>
          </p:cNvGraphicFramePr>
          <p:nvPr>
            <p:extLst>
              <p:ext uri="{D42A27DB-BD31-4B8C-83A1-F6EECF244321}">
                <p14:modId xmlns:p14="http://schemas.microsoft.com/office/powerpoint/2010/main" val="2072543409"/>
              </p:ext>
            </p:extLst>
          </p:nvPr>
        </p:nvGraphicFramePr>
        <p:xfrm>
          <a:off x="5561835" y="5853130"/>
          <a:ext cx="322263" cy="447675"/>
        </p:xfrm>
        <a:graphic>
          <a:graphicData uri="http://schemas.openxmlformats.org/presentationml/2006/ole">
            <mc:AlternateContent xmlns:mc="http://schemas.openxmlformats.org/markup-compatibility/2006">
              <mc:Choice xmlns:v="urn:schemas-microsoft-com:vml" Requires="v">
                <p:oleObj name="Equation" r:id="rId7" imgW="164880" imgH="228600" progId="Equation.DSMT4">
                  <p:embed/>
                </p:oleObj>
              </mc:Choice>
              <mc:Fallback>
                <p:oleObj name="Equation" r:id="rId7" imgW="164880" imgH="228600" progId="Equation.DSMT4">
                  <p:embed/>
                  <p:pic>
                    <p:nvPicPr>
                      <p:cNvPr id="12" name="Object 11">
                        <a:extLst>
                          <a:ext uri="{FF2B5EF4-FFF2-40B4-BE49-F238E27FC236}">
                            <a16:creationId xmlns:a16="http://schemas.microsoft.com/office/drawing/2014/main" id="{7C0D7E99-082F-43B1-894A-43AB5881D574}"/>
                          </a:ext>
                        </a:extLst>
                      </p:cNvPr>
                      <p:cNvPicPr/>
                      <p:nvPr/>
                    </p:nvPicPr>
                    <p:blipFill>
                      <a:blip r:embed="rId8"/>
                      <a:stretch>
                        <a:fillRect/>
                      </a:stretch>
                    </p:blipFill>
                    <p:spPr>
                      <a:xfrm>
                        <a:off x="5561835" y="5853130"/>
                        <a:ext cx="322263" cy="447675"/>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AB4447E7-A0AD-4016-8E37-1070D3BCAE38}"/>
              </a:ext>
            </a:extLst>
          </p:cNvPr>
          <p:cNvGraphicFramePr>
            <a:graphicFrameLocks noChangeAspect="1"/>
          </p:cNvGraphicFramePr>
          <p:nvPr>
            <p:extLst>
              <p:ext uri="{D42A27DB-BD31-4B8C-83A1-F6EECF244321}">
                <p14:modId xmlns:p14="http://schemas.microsoft.com/office/powerpoint/2010/main" val="988244536"/>
              </p:ext>
            </p:extLst>
          </p:nvPr>
        </p:nvGraphicFramePr>
        <p:xfrm>
          <a:off x="4835525" y="5854700"/>
          <a:ext cx="298450" cy="447675"/>
        </p:xfrm>
        <a:graphic>
          <a:graphicData uri="http://schemas.openxmlformats.org/presentationml/2006/ole">
            <mc:AlternateContent xmlns:mc="http://schemas.openxmlformats.org/markup-compatibility/2006">
              <mc:Choice xmlns:v="urn:schemas-microsoft-com:vml" Requires="v">
                <p:oleObj name="Equation" r:id="rId9" imgW="152280" imgH="228600" progId="Equation.DSMT4">
                  <p:embed/>
                </p:oleObj>
              </mc:Choice>
              <mc:Fallback>
                <p:oleObj name="Equation" r:id="rId9" imgW="152280" imgH="228600" progId="Equation.DSMT4">
                  <p:embed/>
                  <p:pic>
                    <p:nvPicPr>
                      <p:cNvPr id="26" name="Object 25">
                        <a:extLst>
                          <a:ext uri="{FF2B5EF4-FFF2-40B4-BE49-F238E27FC236}">
                            <a16:creationId xmlns:a16="http://schemas.microsoft.com/office/drawing/2014/main" id="{0F056F09-5073-4940-945D-BC261302EA59}"/>
                          </a:ext>
                        </a:extLst>
                      </p:cNvPr>
                      <p:cNvPicPr/>
                      <p:nvPr/>
                    </p:nvPicPr>
                    <p:blipFill>
                      <a:blip r:embed="rId10"/>
                      <a:stretch>
                        <a:fillRect/>
                      </a:stretch>
                    </p:blipFill>
                    <p:spPr>
                      <a:xfrm>
                        <a:off x="4835525" y="5854700"/>
                        <a:ext cx="298450" cy="447675"/>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96A6CD82-96A6-4069-8BD3-0FFCB0650F38}"/>
              </a:ext>
            </a:extLst>
          </p:cNvPr>
          <p:cNvGraphicFramePr>
            <a:graphicFrameLocks noChangeAspect="1"/>
          </p:cNvGraphicFramePr>
          <p:nvPr>
            <p:extLst>
              <p:ext uri="{D42A27DB-BD31-4B8C-83A1-F6EECF244321}">
                <p14:modId xmlns:p14="http://schemas.microsoft.com/office/powerpoint/2010/main" val="2609633112"/>
              </p:ext>
            </p:extLst>
          </p:nvPr>
        </p:nvGraphicFramePr>
        <p:xfrm>
          <a:off x="4012666" y="5855926"/>
          <a:ext cx="322263" cy="447675"/>
        </p:xfrm>
        <a:graphic>
          <a:graphicData uri="http://schemas.openxmlformats.org/presentationml/2006/ole">
            <mc:AlternateContent xmlns:mc="http://schemas.openxmlformats.org/markup-compatibility/2006">
              <mc:Choice xmlns:v="urn:schemas-microsoft-com:vml" Requires="v">
                <p:oleObj name="Equation" r:id="rId11" imgW="164880" imgH="228600" progId="Equation.DSMT4">
                  <p:embed/>
                </p:oleObj>
              </mc:Choice>
              <mc:Fallback>
                <p:oleObj name="Equation" r:id="rId11" imgW="164880" imgH="228600" progId="Equation.DSMT4">
                  <p:embed/>
                  <p:pic>
                    <p:nvPicPr>
                      <p:cNvPr id="28" name="Object 27">
                        <a:extLst>
                          <a:ext uri="{FF2B5EF4-FFF2-40B4-BE49-F238E27FC236}">
                            <a16:creationId xmlns:a16="http://schemas.microsoft.com/office/drawing/2014/main" id="{AB4447E7-A0AD-4016-8E37-1070D3BCAE38}"/>
                          </a:ext>
                        </a:extLst>
                      </p:cNvPr>
                      <p:cNvPicPr/>
                      <p:nvPr/>
                    </p:nvPicPr>
                    <p:blipFill>
                      <a:blip r:embed="rId12"/>
                      <a:stretch>
                        <a:fillRect/>
                      </a:stretch>
                    </p:blipFill>
                    <p:spPr>
                      <a:xfrm>
                        <a:off x="4012666" y="5855926"/>
                        <a:ext cx="322263" cy="447675"/>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D2E7C195-FD59-493F-8E81-6E8B23BC552C}"/>
              </a:ext>
            </a:extLst>
          </p:cNvPr>
          <p:cNvGraphicFramePr>
            <a:graphicFrameLocks noChangeAspect="1"/>
          </p:cNvGraphicFramePr>
          <p:nvPr>
            <p:extLst>
              <p:ext uri="{D42A27DB-BD31-4B8C-83A1-F6EECF244321}">
                <p14:modId xmlns:p14="http://schemas.microsoft.com/office/powerpoint/2010/main" val="287453085"/>
              </p:ext>
            </p:extLst>
          </p:nvPr>
        </p:nvGraphicFramePr>
        <p:xfrm>
          <a:off x="3712060" y="5857324"/>
          <a:ext cx="322263" cy="447675"/>
        </p:xfrm>
        <a:graphic>
          <a:graphicData uri="http://schemas.openxmlformats.org/presentationml/2006/ole">
            <mc:AlternateContent xmlns:mc="http://schemas.openxmlformats.org/markup-compatibility/2006">
              <mc:Choice xmlns:v="urn:schemas-microsoft-com:vml" Requires="v">
                <p:oleObj name="Equation" r:id="rId13" imgW="164880" imgH="228600" progId="Equation.DSMT4">
                  <p:embed/>
                </p:oleObj>
              </mc:Choice>
              <mc:Fallback>
                <p:oleObj name="Equation" r:id="rId13" imgW="164880" imgH="228600" progId="Equation.DSMT4">
                  <p:embed/>
                  <p:pic>
                    <p:nvPicPr>
                      <p:cNvPr id="29" name="Object 28">
                        <a:extLst>
                          <a:ext uri="{FF2B5EF4-FFF2-40B4-BE49-F238E27FC236}">
                            <a16:creationId xmlns:a16="http://schemas.microsoft.com/office/drawing/2014/main" id="{96A6CD82-96A6-4069-8BD3-0FFCB0650F38}"/>
                          </a:ext>
                        </a:extLst>
                      </p:cNvPr>
                      <p:cNvPicPr/>
                      <p:nvPr/>
                    </p:nvPicPr>
                    <p:blipFill>
                      <a:blip r:embed="rId14"/>
                      <a:stretch>
                        <a:fillRect/>
                      </a:stretch>
                    </p:blipFill>
                    <p:spPr>
                      <a:xfrm>
                        <a:off x="3712060" y="5857324"/>
                        <a:ext cx="322263" cy="447675"/>
                      </a:xfrm>
                      <a:prstGeom prst="rect">
                        <a:avLst/>
                      </a:prstGeom>
                    </p:spPr>
                  </p:pic>
                </p:oleObj>
              </mc:Fallback>
            </mc:AlternateContent>
          </a:graphicData>
        </a:graphic>
      </p:graphicFrame>
      <p:pic>
        <p:nvPicPr>
          <p:cNvPr id="33" name="Audio 32">
            <a:hlinkClick r:id="" action="ppaction://media"/>
            <a:extLst>
              <a:ext uri="{FF2B5EF4-FFF2-40B4-BE49-F238E27FC236}">
                <a16:creationId xmlns:a16="http://schemas.microsoft.com/office/drawing/2014/main" id="{DBDC2C75-511C-41BF-9470-C35155AC0612}"/>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91797612"/>
      </p:ext>
    </p:extLst>
  </p:cSld>
  <p:clrMapOvr>
    <a:masterClrMapping/>
  </p:clrMapOvr>
  <mc:AlternateContent xmlns:mc="http://schemas.openxmlformats.org/markup-compatibility/2006">
    <mc:Choice xmlns:p14="http://schemas.microsoft.com/office/powerpoint/2010/main" Requires="p14">
      <p:transition spd="slow" p14:dur="2000" advTm="95181"/>
    </mc:Choice>
    <mc:Fallback>
      <p:transition spd="slow" advTm="95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33"/>
                </p:tgtEl>
              </p:cMediaNode>
            </p:audio>
          </p:childTnLst>
        </p:cTn>
      </p:par>
    </p:tnLst>
    <p:bldLst>
      <p:bldP spid="9" grpId="0" animBg="1"/>
      <p:bldP spid="13" grpId="0"/>
      <p:bldP spid="14" grpId="0" animBg="1"/>
      <p:bldP spid="19"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Removing bracketing</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Benefit: We do not require that the root is bracketed</a:t>
            </a:r>
          </a:p>
          <a:p>
            <a:r>
              <a:rPr lang="en-US" dirty="0"/>
              <a:t>Drawback: Like Newton’s method,</a:t>
            </a:r>
            <a:br>
              <a:rPr lang="en-US" dirty="0"/>
            </a:br>
            <a:r>
              <a:rPr lang="en-US" dirty="0"/>
              <a:t>		 	this method is not guaranteed to converge</a:t>
            </a:r>
          </a:p>
          <a:p>
            <a:r>
              <a:rPr lang="en-US" dirty="0"/>
              <a:t>Question: Does this change the rate of convergence?</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secant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5</a:t>
            </a:fld>
            <a:endParaRPr lang="en-CA"/>
          </a:p>
        </p:txBody>
      </p:sp>
      <p:pic>
        <p:nvPicPr>
          <p:cNvPr id="6" name="Audio 5">
            <a:hlinkClick r:id="" action="ppaction://media"/>
            <a:extLst>
              <a:ext uri="{FF2B5EF4-FFF2-40B4-BE49-F238E27FC236}">
                <a16:creationId xmlns:a16="http://schemas.microsoft.com/office/drawing/2014/main" id="{5838F722-35A9-4804-99C9-C31B6B86119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50680825"/>
      </p:ext>
    </p:extLst>
  </p:cSld>
  <p:clrMapOvr>
    <a:masterClrMapping/>
  </p:clrMapOvr>
  <mc:AlternateContent xmlns:mc="http://schemas.openxmlformats.org/markup-compatibility/2006">
    <mc:Choice xmlns:p14="http://schemas.microsoft.com/office/powerpoint/2010/main" Requires="p14">
      <p:transition spd="slow" p14:dur="2000" advTm="34837"/>
    </mc:Choice>
    <mc:Fallback>
      <p:transition spd="slow" advTm="34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600200"/>
            <a:ext cx="8077200" cy="4525963"/>
          </a:xfrm>
        </p:spPr>
        <p:txBody>
          <a:bodyPr/>
          <a:lstStyle/>
          <a:p>
            <a:r>
              <a:rPr lang="en-US" dirty="0"/>
              <a:t>Find the first root of </a:t>
            </a:r>
            <a:r>
              <a:rPr lang="en-US" dirty="0">
                <a:latin typeface="Times New Roman" panose="02020603050405020304" pitchFamily="18" charset="0"/>
              </a:rPr>
              <a:t>2e</a:t>
            </a:r>
            <a:r>
              <a:rPr lang="en-US" baseline="30000" dirty="0">
                <a:latin typeface="Times New Roman" panose="02020603050405020304" pitchFamily="18" charset="0"/>
              </a:rPr>
              <a:t>–2</a:t>
            </a:r>
            <a:r>
              <a:rPr lang="en-US" i="1" baseline="30000" dirty="0">
                <a:latin typeface="Times New Roman" panose="02020603050405020304" pitchFamily="18" charset="0"/>
              </a:rPr>
              <a:t>x</a:t>
            </a:r>
            <a:r>
              <a:rPr lang="en-US" dirty="0">
                <a:latin typeface="Times New Roman" panose="02020603050405020304" pitchFamily="18" charset="0"/>
              </a:rPr>
              <a:t> – </a:t>
            </a:r>
            <a:r>
              <a:rPr lang="en-US" i="1" dirty="0">
                <a:latin typeface="Times New Roman" panose="02020603050405020304" pitchFamily="18" charset="0"/>
              </a:rPr>
              <a:t>e</a:t>
            </a:r>
            <a:r>
              <a:rPr lang="en-US" i="1" baseline="30000" dirty="0">
                <a:latin typeface="Times New Roman" panose="02020603050405020304" pitchFamily="18" charset="0"/>
              </a:rPr>
              <a:t>–x</a:t>
            </a:r>
          </a:p>
          <a:p>
            <a:pPr lvl="1"/>
            <a:r>
              <a:rPr lang="en-US" dirty="0"/>
              <a:t>The solution is </a:t>
            </a:r>
            <a:r>
              <a:rPr lang="en-US" dirty="0">
                <a:latin typeface="Times New Roman" panose="02020603050405020304" pitchFamily="18" charset="0"/>
              </a:rPr>
              <a:t>ln(2)</a:t>
            </a:r>
            <a:endParaRPr lang="en-US" baseline="30000"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secant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6</a:t>
            </a:fld>
            <a:endParaRPr lang="en-CA" dirty="0"/>
          </a:p>
        </p:txBody>
      </p:sp>
      <p:graphicFrame>
        <p:nvGraphicFramePr>
          <p:cNvPr id="8" name="Object 7">
            <a:extLst>
              <a:ext uri="{FF2B5EF4-FFF2-40B4-BE49-F238E27FC236}">
                <a16:creationId xmlns:a16="http://schemas.microsoft.com/office/drawing/2014/main" id="{CAFBC5BF-5EDB-485A-AACB-CB14640FDAAA}"/>
              </a:ext>
            </a:extLst>
          </p:cNvPr>
          <p:cNvGraphicFramePr>
            <a:graphicFrameLocks noChangeAspect="1"/>
          </p:cNvGraphicFramePr>
          <p:nvPr>
            <p:extLst>
              <p:ext uri="{D42A27DB-BD31-4B8C-83A1-F6EECF244321}">
                <p14:modId xmlns:p14="http://schemas.microsoft.com/office/powerpoint/2010/main" val="1372214487"/>
              </p:ext>
            </p:extLst>
          </p:nvPr>
        </p:nvGraphicFramePr>
        <p:xfrm>
          <a:off x="136627" y="2372722"/>
          <a:ext cx="247650" cy="344487"/>
        </p:xfrm>
        <a:graphic>
          <a:graphicData uri="http://schemas.openxmlformats.org/presentationml/2006/ole">
            <mc:AlternateContent xmlns:mc="http://schemas.openxmlformats.org/markup-compatibility/2006">
              <mc:Choice xmlns:v="urn:schemas-microsoft-com:vml" Requires="v">
                <p:oleObj name="Equation" r:id="rId5" imgW="126720" imgH="177480" progId="Equation.DSMT4">
                  <p:embed/>
                </p:oleObj>
              </mc:Choice>
              <mc:Fallback>
                <p:oleObj name="Equation" r:id="rId5" imgW="126720" imgH="177480" progId="Equation.DSMT4">
                  <p:embed/>
                  <p:pic>
                    <p:nvPicPr>
                      <p:cNvPr id="7" name="Object 6">
                        <a:extLst>
                          <a:ext uri="{FF2B5EF4-FFF2-40B4-BE49-F238E27FC236}">
                            <a16:creationId xmlns:a16="http://schemas.microsoft.com/office/drawing/2014/main" id="{25CDE54D-55B7-4B20-925E-6B1CC04DF9BF}"/>
                          </a:ext>
                        </a:extLst>
                      </p:cNvPr>
                      <p:cNvPicPr/>
                      <p:nvPr/>
                    </p:nvPicPr>
                    <p:blipFill>
                      <a:blip r:embed="rId6"/>
                      <a:stretch>
                        <a:fillRect/>
                      </a:stretch>
                    </p:blipFill>
                    <p:spPr>
                      <a:xfrm>
                        <a:off x="136627" y="2372722"/>
                        <a:ext cx="247650" cy="344487"/>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CF29EA41-7B51-4AF4-A874-E232F9C65001}"/>
              </a:ext>
            </a:extLst>
          </p:cNvPr>
          <p:cNvGraphicFramePr>
            <a:graphicFrameLocks noChangeAspect="1"/>
          </p:cNvGraphicFramePr>
          <p:nvPr>
            <p:extLst>
              <p:ext uri="{D42A27DB-BD31-4B8C-83A1-F6EECF244321}">
                <p14:modId xmlns:p14="http://schemas.microsoft.com/office/powerpoint/2010/main" val="3141971299"/>
              </p:ext>
            </p:extLst>
          </p:nvPr>
        </p:nvGraphicFramePr>
        <p:xfrm>
          <a:off x="1139024" y="2372722"/>
          <a:ext cx="320675" cy="444500"/>
        </p:xfrm>
        <a:graphic>
          <a:graphicData uri="http://schemas.openxmlformats.org/presentationml/2006/ole">
            <mc:AlternateContent xmlns:mc="http://schemas.openxmlformats.org/markup-compatibility/2006">
              <mc:Choice xmlns:v="urn:schemas-microsoft-com:vml" Requires="v">
                <p:oleObj name="Equation" r:id="rId7" imgW="164880" imgH="228600" progId="Equation.DSMT4">
                  <p:embed/>
                </p:oleObj>
              </mc:Choice>
              <mc:Fallback>
                <p:oleObj name="Equation" r:id="rId7" imgW="164880" imgH="228600" progId="Equation.DSMT4">
                  <p:embed/>
                  <p:pic>
                    <p:nvPicPr>
                      <p:cNvPr id="7" name="Object 6">
                        <a:extLst>
                          <a:ext uri="{FF2B5EF4-FFF2-40B4-BE49-F238E27FC236}">
                            <a16:creationId xmlns:a16="http://schemas.microsoft.com/office/drawing/2014/main" id="{25CDE54D-55B7-4B20-925E-6B1CC04DF9BF}"/>
                          </a:ext>
                        </a:extLst>
                      </p:cNvPr>
                      <p:cNvPicPr/>
                      <p:nvPr/>
                    </p:nvPicPr>
                    <p:blipFill>
                      <a:blip r:embed="rId8"/>
                      <a:stretch>
                        <a:fillRect/>
                      </a:stretch>
                    </p:blipFill>
                    <p:spPr>
                      <a:xfrm>
                        <a:off x="1139024" y="2372722"/>
                        <a:ext cx="320675" cy="444500"/>
                      </a:xfrm>
                      <a:prstGeom prst="rect">
                        <a:avLst/>
                      </a:prstGeom>
                    </p:spPr>
                  </p:pic>
                </p:oleObj>
              </mc:Fallback>
            </mc:AlternateContent>
          </a:graphicData>
        </a:graphic>
      </p:graphicFrame>
      <p:sp>
        <p:nvSpPr>
          <p:cNvPr id="11" name="Content Placeholder 2">
            <a:extLst>
              <a:ext uri="{FF2B5EF4-FFF2-40B4-BE49-F238E27FC236}">
                <a16:creationId xmlns:a16="http://schemas.microsoft.com/office/drawing/2014/main" id="{3AAC478D-B066-42B7-85B8-7E90D7404007}"/>
              </a:ext>
            </a:extLst>
          </p:cNvPr>
          <p:cNvSpPr txBox="1">
            <a:spLocks/>
          </p:cNvSpPr>
          <p:nvPr/>
        </p:nvSpPr>
        <p:spPr>
          <a:xfrm>
            <a:off x="0" y="2791618"/>
            <a:ext cx="91440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800" dirty="0">
                <a:latin typeface="Times New Roman" panose="02020603050405020304" pitchFamily="18" charset="0"/>
              </a:rPr>
              <a:t>  0   0                                    1                                  0.6931</a:t>
            </a:r>
          </a:p>
          <a:p>
            <a:pPr marL="0" indent="0">
              <a:buFont typeface="Arial" panose="020B0604020202020204" pitchFamily="34" charset="0"/>
              <a:buNone/>
            </a:pPr>
            <a:r>
              <a:rPr lang="en-US" sz="1800" dirty="0">
                <a:latin typeface="Times New Roman" panose="02020603050405020304" pitchFamily="18" charset="0"/>
              </a:rPr>
              <a:t>  1   0.1                                 0.7326                         0.5931</a:t>
            </a:r>
          </a:p>
          <a:p>
            <a:pPr marL="0" indent="0">
              <a:buFont typeface="Arial" panose="020B0604020202020204" pitchFamily="34" charset="0"/>
              <a:buNone/>
            </a:pPr>
            <a:r>
              <a:rPr lang="en-US" sz="1800" dirty="0">
                <a:latin typeface="Times New Roman" panose="02020603050405020304" pitchFamily="18" charset="0"/>
              </a:rPr>
              <a:t>  2   0.374005269572983     0.2586                         0.3191                                    0.5380</a:t>
            </a:r>
          </a:p>
          <a:p>
            <a:pPr marL="0" indent="0">
              <a:buFont typeface="Arial" panose="020B0604020202020204" pitchFamily="34" charset="0"/>
              <a:buNone/>
            </a:pPr>
            <a:r>
              <a:rPr lang="en-US" sz="1800" dirty="0">
                <a:latin typeface="Times New Roman" panose="02020603050405020304" pitchFamily="18" charset="0"/>
              </a:rPr>
              <a:t>  3   0.523523434122555     0.1095                         0.1696                                    0.5315</a:t>
            </a:r>
          </a:p>
          <a:p>
            <a:pPr marL="0" indent="0">
              <a:buFont typeface="Arial" panose="020B0604020202020204" pitchFamily="34" charset="0"/>
              <a:buNone/>
            </a:pPr>
            <a:r>
              <a:rPr lang="en-US" sz="1800" dirty="0">
                <a:latin typeface="Times New Roman" panose="02020603050405020304" pitchFamily="18" charset="0"/>
              </a:rPr>
              <a:t>  4   0.6333278455599131   0.03272                       0.0598                                    0.3527</a:t>
            </a:r>
          </a:p>
          <a:p>
            <a:pPr marL="0" indent="0">
              <a:buFont typeface="Arial" panose="020B0604020202020204" pitchFamily="34" charset="0"/>
              <a:buNone/>
            </a:pPr>
            <a:r>
              <a:rPr lang="en-US" sz="1800" dirty="0">
                <a:latin typeface="Times New Roman" panose="02020603050405020304" pitchFamily="18" charset="0"/>
              </a:rPr>
              <a:t>  5   0.6801164924137422   0.006644                     0.01303                                  0.2178</a:t>
            </a:r>
          </a:p>
          <a:p>
            <a:pPr marL="0" indent="0">
              <a:buFont typeface="Arial" panose="020B0604020202020204" pitchFamily="34" charset="0"/>
              <a:buNone/>
            </a:pPr>
            <a:r>
              <a:rPr lang="en-US" sz="1800" dirty="0">
                <a:latin typeface="Times New Roman" panose="02020603050405020304" pitchFamily="18" charset="0"/>
              </a:rPr>
              <a:t>  6   0.6920368309961099   0.0005561                   0.001110                                0.08521</a:t>
            </a:r>
          </a:p>
          <a:p>
            <a:pPr marL="0" indent="0">
              <a:buFont typeface="Arial" panose="020B0604020202020204" pitchFamily="34" charset="0"/>
              <a:buNone/>
            </a:pPr>
            <a:r>
              <a:rPr lang="en-US" sz="1800" dirty="0">
                <a:latin typeface="Times New Roman" panose="02020603050405020304" pitchFamily="18" charset="0"/>
              </a:rPr>
              <a:t>  7   0.6931256976122437   0.00001074                 0.00002148                            0.01935</a:t>
            </a:r>
          </a:p>
          <a:p>
            <a:pPr marL="0" indent="0">
              <a:buFont typeface="Arial" panose="020B0604020202020204" pitchFamily="34" charset="0"/>
              <a:buNone/>
            </a:pPr>
            <a:r>
              <a:rPr lang="en-US" sz="1800" dirty="0">
                <a:latin typeface="Times New Roman" panose="02020603050405020304" pitchFamily="18" charset="0"/>
              </a:rPr>
              <a:t>  8   0.6931471448088051   0.00000001788           0.00000003575                      0.001664</a:t>
            </a:r>
          </a:p>
          <a:p>
            <a:pPr marL="0" indent="0">
              <a:buFont typeface="Arial" panose="020B0604020202020204" pitchFamily="34" charset="0"/>
              <a:buNone/>
            </a:pPr>
            <a:r>
              <a:rPr lang="en-US" sz="1800" dirty="0">
                <a:latin typeface="Times New Roman" panose="02020603050405020304" pitchFamily="18" charset="0"/>
              </a:rPr>
              <a:t>  9   0.6931471805587934   0.0000000000005759 0.000000000001152              0.00003222</a:t>
            </a:r>
          </a:p>
          <a:p>
            <a:pPr marL="0" indent="0">
              <a:buFont typeface="Arial" panose="020B0604020202020204" pitchFamily="34" charset="0"/>
              <a:buNone/>
            </a:pPr>
            <a:r>
              <a:rPr lang="en-US" sz="1800" dirty="0">
                <a:latin typeface="Times New Roman" panose="02020603050405020304" pitchFamily="18" charset="0"/>
              </a:rPr>
              <a:t>10   0.6.931471805599452  0                                  0.000000000000000001110  0.00009639</a:t>
            </a:r>
          </a:p>
          <a:p>
            <a:pPr marL="0" indent="0">
              <a:buFont typeface="Arial" panose="020B0604020202020204" pitchFamily="34" charset="0"/>
              <a:buNone/>
            </a:pPr>
            <a:endParaRPr lang="en-US" sz="1800" dirty="0">
              <a:latin typeface="Times New Roman" panose="02020603050405020304" pitchFamily="18" charset="0"/>
            </a:endParaRPr>
          </a:p>
        </p:txBody>
      </p:sp>
      <p:graphicFrame>
        <p:nvGraphicFramePr>
          <p:cNvPr id="12" name="Object 11">
            <a:extLst>
              <a:ext uri="{FF2B5EF4-FFF2-40B4-BE49-F238E27FC236}">
                <a16:creationId xmlns:a16="http://schemas.microsoft.com/office/drawing/2014/main" id="{F3EFDAC1-7AB2-491E-9767-55E67679EFC2}"/>
              </a:ext>
            </a:extLst>
          </p:cNvPr>
          <p:cNvGraphicFramePr>
            <a:graphicFrameLocks noChangeAspect="1"/>
          </p:cNvGraphicFramePr>
          <p:nvPr>
            <p:extLst>
              <p:ext uri="{D42A27DB-BD31-4B8C-83A1-F6EECF244321}">
                <p14:modId xmlns:p14="http://schemas.microsoft.com/office/powerpoint/2010/main" val="3755803771"/>
              </p:ext>
            </p:extLst>
          </p:nvPr>
        </p:nvGraphicFramePr>
        <p:xfrm>
          <a:off x="3163306" y="2349704"/>
          <a:ext cx="838200" cy="493713"/>
        </p:xfrm>
        <a:graphic>
          <a:graphicData uri="http://schemas.openxmlformats.org/presentationml/2006/ole">
            <mc:AlternateContent xmlns:mc="http://schemas.openxmlformats.org/markup-compatibility/2006">
              <mc:Choice xmlns:v="urn:schemas-microsoft-com:vml" Requires="v">
                <p:oleObj name="Equation" r:id="rId9" imgW="431640" imgH="253800" progId="Equation.DSMT4">
                  <p:embed/>
                </p:oleObj>
              </mc:Choice>
              <mc:Fallback>
                <p:oleObj name="Equation" r:id="rId9" imgW="431640" imgH="253800" progId="Equation.DSMT4">
                  <p:embed/>
                  <p:pic>
                    <p:nvPicPr>
                      <p:cNvPr id="9" name="Object 8">
                        <a:extLst>
                          <a:ext uri="{FF2B5EF4-FFF2-40B4-BE49-F238E27FC236}">
                            <a16:creationId xmlns:a16="http://schemas.microsoft.com/office/drawing/2014/main" id="{CF29EA41-7B51-4AF4-A874-E232F9C65001}"/>
                          </a:ext>
                        </a:extLst>
                      </p:cNvPr>
                      <p:cNvPicPr/>
                      <p:nvPr/>
                    </p:nvPicPr>
                    <p:blipFill>
                      <a:blip r:embed="rId10"/>
                      <a:stretch>
                        <a:fillRect/>
                      </a:stretch>
                    </p:blipFill>
                    <p:spPr>
                      <a:xfrm>
                        <a:off x="3163306" y="2349704"/>
                        <a:ext cx="838200" cy="493713"/>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00846E43-BD90-4C20-9FDD-D8434FF08281}"/>
              </a:ext>
            </a:extLst>
          </p:cNvPr>
          <p:cNvGraphicFramePr>
            <a:graphicFrameLocks noChangeAspect="1"/>
          </p:cNvGraphicFramePr>
          <p:nvPr>
            <p:extLst>
              <p:ext uri="{D42A27DB-BD31-4B8C-83A1-F6EECF244321}">
                <p14:modId xmlns:p14="http://schemas.microsoft.com/office/powerpoint/2010/main" val="2140733335"/>
              </p:ext>
            </p:extLst>
          </p:nvPr>
        </p:nvGraphicFramePr>
        <p:xfrm>
          <a:off x="5499931" y="2349500"/>
          <a:ext cx="1233487" cy="493713"/>
        </p:xfrm>
        <a:graphic>
          <a:graphicData uri="http://schemas.openxmlformats.org/presentationml/2006/ole">
            <mc:AlternateContent xmlns:mc="http://schemas.openxmlformats.org/markup-compatibility/2006">
              <mc:Choice xmlns:v="urn:schemas-microsoft-com:vml" Requires="v">
                <p:oleObj name="Equation" r:id="rId11" imgW="634680" imgH="253800" progId="Equation.DSMT4">
                  <p:embed/>
                </p:oleObj>
              </mc:Choice>
              <mc:Fallback>
                <p:oleObj name="Equation" r:id="rId11" imgW="634680" imgH="253800" progId="Equation.DSMT4">
                  <p:embed/>
                  <p:pic>
                    <p:nvPicPr>
                      <p:cNvPr id="12" name="Object 11">
                        <a:extLst>
                          <a:ext uri="{FF2B5EF4-FFF2-40B4-BE49-F238E27FC236}">
                            <a16:creationId xmlns:a16="http://schemas.microsoft.com/office/drawing/2014/main" id="{F3EFDAC1-7AB2-491E-9767-55E67679EFC2}"/>
                          </a:ext>
                        </a:extLst>
                      </p:cNvPr>
                      <p:cNvPicPr/>
                      <p:nvPr/>
                    </p:nvPicPr>
                    <p:blipFill>
                      <a:blip r:embed="rId12"/>
                      <a:stretch>
                        <a:fillRect/>
                      </a:stretch>
                    </p:blipFill>
                    <p:spPr>
                      <a:xfrm>
                        <a:off x="5499931" y="2349500"/>
                        <a:ext cx="1233487" cy="493713"/>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63D53C65-E928-46E7-BFC5-EB4221F7BD41}"/>
              </a:ext>
            </a:extLst>
          </p:cNvPr>
          <p:cNvGraphicFramePr>
            <a:graphicFrameLocks noChangeAspect="1"/>
          </p:cNvGraphicFramePr>
          <p:nvPr>
            <p:extLst>
              <p:ext uri="{D42A27DB-BD31-4B8C-83A1-F6EECF244321}">
                <p14:modId xmlns:p14="http://schemas.microsoft.com/office/powerpoint/2010/main" val="3195599290"/>
              </p:ext>
            </p:extLst>
          </p:nvPr>
        </p:nvGraphicFramePr>
        <p:xfrm>
          <a:off x="7247258" y="2138363"/>
          <a:ext cx="1481137" cy="914400"/>
        </p:xfrm>
        <a:graphic>
          <a:graphicData uri="http://schemas.openxmlformats.org/presentationml/2006/ole">
            <mc:AlternateContent xmlns:mc="http://schemas.openxmlformats.org/markup-compatibility/2006">
              <mc:Choice xmlns:v="urn:schemas-microsoft-com:vml" Requires="v">
                <p:oleObj name="Equation" r:id="rId13" imgW="761760" imgH="469800" progId="Equation.DSMT4">
                  <p:embed/>
                </p:oleObj>
              </mc:Choice>
              <mc:Fallback>
                <p:oleObj name="Equation" r:id="rId13" imgW="761760" imgH="469800" progId="Equation.DSMT4">
                  <p:embed/>
                  <p:pic>
                    <p:nvPicPr>
                      <p:cNvPr id="13" name="Object 12">
                        <a:extLst>
                          <a:ext uri="{FF2B5EF4-FFF2-40B4-BE49-F238E27FC236}">
                            <a16:creationId xmlns:a16="http://schemas.microsoft.com/office/drawing/2014/main" id="{00846E43-BD90-4C20-9FDD-D8434FF08281}"/>
                          </a:ext>
                        </a:extLst>
                      </p:cNvPr>
                      <p:cNvPicPr/>
                      <p:nvPr/>
                    </p:nvPicPr>
                    <p:blipFill>
                      <a:blip r:embed="rId14"/>
                      <a:stretch>
                        <a:fillRect/>
                      </a:stretch>
                    </p:blipFill>
                    <p:spPr>
                      <a:xfrm>
                        <a:off x="7247258" y="2138363"/>
                        <a:ext cx="1481137" cy="914400"/>
                      </a:xfrm>
                      <a:prstGeom prst="rect">
                        <a:avLst/>
                      </a:prstGeom>
                    </p:spPr>
                  </p:pic>
                </p:oleObj>
              </mc:Fallback>
            </mc:AlternateContent>
          </a:graphicData>
        </a:graphic>
      </p:graphicFrame>
      <p:pic>
        <p:nvPicPr>
          <p:cNvPr id="10" name="Audio 9">
            <a:hlinkClick r:id="" action="ppaction://media"/>
            <a:extLst>
              <a:ext uri="{FF2B5EF4-FFF2-40B4-BE49-F238E27FC236}">
                <a16:creationId xmlns:a16="http://schemas.microsoft.com/office/drawing/2014/main" id="{33113916-884A-44D0-8BC2-0153AAA6BAE6}"/>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34065346"/>
      </p:ext>
    </p:extLst>
  </p:cSld>
  <p:clrMapOvr>
    <a:masterClrMapping/>
  </p:clrMapOvr>
  <mc:AlternateContent xmlns:mc="http://schemas.openxmlformats.org/markup-compatibility/2006">
    <mc:Choice xmlns:p14="http://schemas.microsoft.com/office/powerpoint/2010/main" Requires="p14">
      <p:transition spd="slow" p14:dur="2000" advTm="213432"/>
    </mc:Choice>
    <mc:Fallback>
      <p:transition spd="slow" advTm="213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Rate of convergence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How do we estimate the rate of convergence?</a:t>
            </a:r>
          </a:p>
          <a:p>
            <a:pPr lvl="1"/>
            <a:r>
              <a:rPr lang="en-US" dirty="0"/>
              <a:t>If we plot the current error versus the next error,</a:t>
            </a:r>
            <a:br>
              <a:rPr lang="en-US" dirty="0"/>
            </a:br>
            <a:r>
              <a:rPr lang="en-US" dirty="0"/>
              <a:t>		we see a trend</a:t>
            </a:r>
          </a:p>
          <a:p>
            <a:pPr marL="457200" lvl="1" indent="0" algn="ctr">
              <a:buNone/>
            </a:pP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secant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7</a:t>
            </a:fld>
            <a:endParaRPr lang="en-CA"/>
          </a:p>
        </p:txBody>
      </p:sp>
      <p:pic>
        <p:nvPicPr>
          <p:cNvPr id="10" name="Picture 9">
            <a:extLst>
              <a:ext uri="{FF2B5EF4-FFF2-40B4-BE49-F238E27FC236}">
                <a16:creationId xmlns:a16="http://schemas.microsoft.com/office/drawing/2014/main" id="{851CEFFE-750F-4A5D-98F0-0138196352D6}"/>
              </a:ext>
            </a:extLst>
          </p:cNvPr>
          <p:cNvPicPr>
            <a:picLocks noChangeAspect="1"/>
          </p:cNvPicPr>
          <p:nvPr/>
        </p:nvPicPr>
        <p:blipFill>
          <a:blip r:embed="rId5"/>
          <a:stretch>
            <a:fillRect/>
          </a:stretch>
        </p:blipFill>
        <p:spPr>
          <a:xfrm>
            <a:off x="2717203" y="3175159"/>
            <a:ext cx="3404794" cy="3066097"/>
          </a:xfrm>
          <a:prstGeom prst="rect">
            <a:avLst/>
          </a:prstGeom>
        </p:spPr>
      </p:pic>
      <p:sp>
        <p:nvSpPr>
          <p:cNvPr id="15" name="Freeform: Shape 14">
            <a:extLst>
              <a:ext uri="{FF2B5EF4-FFF2-40B4-BE49-F238E27FC236}">
                <a16:creationId xmlns:a16="http://schemas.microsoft.com/office/drawing/2014/main" id="{A96C1D79-5464-4B17-9B89-076E672E30B3}"/>
              </a:ext>
            </a:extLst>
          </p:cNvPr>
          <p:cNvSpPr/>
          <p:nvPr/>
        </p:nvSpPr>
        <p:spPr>
          <a:xfrm>
            <a:off x="3038449" y="3414320"/>
            <a:ext cx="3066770" cy="2498297"/>
          </a:xfrm>
          <a:custGeom>
            <a:avLst/>
            <a:gdLst>
              <a:gd name="connsiteX0" fmla="*/ 0 w 3382021"/>
              <a:gd name="connsiteY0" fmla="*/ 488576 h 488576"/>
              <a:gd name="connsiteX1" fmla="*/ 804672 w 3382021"/>
              <a:gd name="connsiteY1" fmla="*/ 86240 h 488576"/>
              <a:gd name="connsiteX2" fmla="*/ 2057400 w 3382021"/>
              <a:gd name="connsiteY2" fmla="*/ 351416 h 488576"/>
              <a:gd name="connsiteX3" fmla="*/ 3209544 w 3382021"/>
              <a:gd name="connsiteY3" fmla="*/ 40520 h 488576"/>
              <a:gd name="connsiteX4" fmla="*/ 3355848 w 3382021"/>
              <a:gd name="connsiteY4" fmla="*/ 13088 h 488576"/>
              <a:gd name="connsiteX0" fmla="*/ 0 w 3382021"/>
              <a:gd name="connsiteY0" fmla="*/ 488576 h 844328"/>
              <a:gd name="connsiteX1" fmla="*/ 1282844 w 3382021"/>
              <a:gd name="connsiteY1" fmla="*/ 843655 h 844328"/>
              <a:gd name="connsiteX2" fmla="*/ 2057400 w 3382021"/>
              <a:gd name="connsiteY2" fmla="*/ 351416 h 844328"/>
              <a:gd name="connsiteX3" fmla="*/ 3209544 w 3382021"/>
              <a:gd name="connsiteY3" fmla="*/ 40520 h 844328"/>
              <a:gd name="connsiteX4" fmla="*/ 3355848 w 3382021"/>
              <a:gd name="connsiteY4" fmla="*/ 13088 h 844328"/>
              <a:gd name="connsiteX0" fmla="*/ 0 w 3382021"/>
              <a:gd name="connsiteY0" fmla="*/ 488576 h 843687"/>
              <a:gd name="connsiteX1" fmla="*/ 1282844 w 3382021"/>
              <a:gd name="connsiteY1" fmla="*/ 843655 h 843687"/>
              <a:gd name="connsiteX2" fmla="*/ 2627851 w 3382021"/>
              <a:gd name="connsiteY2" fmla="*/ 459027 h 843687"/>
              <a:gd name="connsiteX3" fmla="*/ 3209544 w 3382021"/>
              <a:gd name="connsiteY3" fmla="*/ 40520 h 843687"/>
              <a:gd name="connsiteX4" fmla="*/ 3355848 w 3382021"/>
              <a:gd name="connsiteY4" fmla="*/ 13088 h 84368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246"/>
              <a:gd name="connsiteX1" fmla="*/ 1282844 w 3209544"/>
              <a:gd name="connsiteY1" fmla="*/ 803135 h 803246"/>
              <a:gd name="connsiteX2" fmla="*/ 2627851 w 3209544"/>
              <a:gd name="connsiteY2" fmla="*/ 480590 h 803246"/>
              <a:gd name="connsiteX3" fmla="*/ 3209544 w 3209544"/>
              <a:gd name="connsiteY3" fmla="*/ 0 h 803246"/>
              <a:gd name="connsiteX0" fmla="*/ 0 w 3209544"/>
              <a:gd name="connsiteY0" fmla="*/ 448056 h 809417"/>
              <a:gd name="connsiteX1" fmla="*/ 1282844 w 3209544"/>
              <a:gd name="connsiteY1" fmla="*/ 803135 h 809417"/>
              <a:gd name="connsiteX2" fmla="*/ 3209544 w 3209544"/>
              <a:gd name="connsiteY2" fmla="*/ 0 h 809417"/>
              <a:gd name="connsiteX0" fmla="*/ 0 w 3066931"/>
              <a:gd name="connsiteY0" fmla="*/ 903333 h 903333"/>
              <a:gd name="connsiteX1" fmla="*/ 1140231 w 3066931"/>
              <a:gd name="connsiteY1" fmla="*/ 803135 h 903333"/>
              <a:gd name="connsiteX2" fmla="*/ 3066931 w 3066931"/>
              <a:gd name="connsiteY2" fmla="*/ 0 h 903333"/>
              <a:gd name="connsiteX0" fmla="*/ 0 w 3066931"/>
              <a:gd name="connsiteY0" fmla="*/ 903333 h 917096"/>
              <a:gd name="connsiteX1" fmla="*/ 1140231 w 3066931"/>
              <a:gd name="connsiteY1" fmla="*/ 803135 h 917096"/>
              <a:gd name="connsiteX2" fmla="*/ 3066931 w 3066931"/>
              <a:gd name="connsiteY2" fmla="*/ 0 h 917096"/>
              <a:gd name="connsiteX0" fmla="*/ 0 w 3066931"/>
              <a:gd name="connsiteY0" fmla="*/ 903333 h 905459"/>
              <a:gd name="connsiteX1" fmla="*/ 1643571 w 3066931"/>
              <a:gd name="connsiteY1" fmla="*/ 720358 h 905459"/>
              <a:gd name="connsiteX2" fmla="*/ 3066931 w 3066931"/>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83497"/>
              <a:gd name="connsiteY0" fmla="*/ 871155 h 871155"/>
              <a:gd name="connsiteX1" fmla="*/ 2983497 w 2983497"/>
              <a:gd name="connsiteY1" fmla="*/ 0 h 871155"/>
              <a:gd name="connsiteX0" fmla="*/ 0 w 2983497"/>
              <a:gd name="connsiteY0" fmla="*/ 871155 h 871155"/>
              <a:gd name="connsiteX1" fmla="*/ 2983497 w 2983497"/>
              <a:gd name="connsiteY1" fmla="*/ 0 h 871155"/>
            </a:gdLst>
            <a:ahLst/>
            <a:cxnLst>
              <a:cxn ang="0">
                <a:pos x="connsiteX0" y="connsiteY0"/>
              </a:cxn>
              <a:cxn ang="0">
                <a:pos x="connsiteX1" y="connsiteY1"/>
              </a:cxn>
            </a:cxnLst>
            <a:rect l="l" t="t" r="r" b="b"/>
            <a:pathLst>
              <a:path w="2983497" h="871155">
                <a:moveTo>
                  <a:pt x="0" y="871155"/>
                </a:moveTo>
                <a:cubicBezTo>
                  <a:pt x="1216470" y="767943"/>
                  <a:pt x="2586448" y="402739"/>
                  <a:pt x="298349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udio 12">
            <a:hlinkClick r:id="" action="ppaction://media"/>
            <a:extLst>
              <a:ext uri="{FF2B5EF4-FFF2-40B4-BE49-F238E27FC236}">
                <a16:creationId xmlns:a16="http://schemas.microsoft.com/office/drawing/2014/main" id="{553E9C90-351F-443F-867B-7B5C3B2945F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96062510"/>
      </p:ext>
    </p:extLst>
  </p:cSld>
  <p:clrMapOvr>
    <a:masterClrMapping/>
  </p:clrMapOvr>
  <mc:AlternateContent xmlns:mc="http://schemas.openxmlformats.org/markup-compatibility/2006">
    <mc:Choice xmlns:p14="http://schemas.microsoft.com/office/powerpoint/2010/main" Requires="p14">
      <p:transition spd="slow" p14:dur="2000" advTm="51972"/>
    </mc:Choice>
    <mc:Fallback>
      <p:transition spd="slow" advTm="51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3"/>
                </p:tgtEl>
              </p:cMediaNode>
            </p:audio>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Rate of convergence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How do we estimate the rate of convergence?</a:t>
            </a:r>
          </a:p>
          <a:p>
            <a:pPr lvl="1"/>
            <a:r>
              <a:rPr lang="en-US" dirty="0"/>
              <a:t>If an expression reduces according to </a:t>
            </a:r>
            <a:r>
              <a:rPr lang="en-US" i="1" dirty="0">
                <a:latin typeface="Times New Roman" panose="02020603050405020304" pitchFamily="18" charset="0"/>
              </a:rPr>
              <a:t>h</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i="1" dirty="0">
                <a:latin typeface="Times New Roman" panose="02020603050405020304" pitchFamily="18" charset="0"/>
              </a:rPr>
              <a:t> = </a:t>
            </a:r>
            <a:r>
              <a:rPr lang="en-US" i="1" dirty="0" err="1">
                <a:latin typeface="Times New Roman" panose="02020603050405020304" pitchFamily="18" charset="0"/>
              </a:rPr>
              <a:t>ah</a:t>
            </a:r>
            <a:r>
              <a:rPr lang="en-US" i="1" baseline="-25000" dirty="0" err="1">
                <a:latin typeface="Times New Roman" panose="02020603050405020304" pitchFamily="18" charset="0"/>
              </a:rPr>
              <a:t>k</a:t>
            </a:r>
            <a:r>
              <a:rPr lang="en-US" i="1" baseline="30000" dirty="0" err="1">
                <a:latin typeface="Times New Roman" panose="02020603050405020304" pitchFamily="18" charset="0"/>
              </a:rPr>
              <a:t>b</a:t>
            </a:r>
            <a:r>
              <a:rPr lang="en-US" i="1" dirty="0"/>
              <a:t> </a:t>
            </a:r>
            <a:r>
              <a:rPr lang="en-US" dirty="0"/>
              <a:t>then</a:t>
            </a:r>
          </a:p>
          <a:p>
            <a:pPr marL="457200" lvl="1" indent="0" algn="ctr">
              <a:buNone/>
            </a:pPr>
            <a:r>
              <a:rPr lang="en-US" dirty="0">
                <a:latin typeface="Times New Roman" panose="02020603050405020304" pitchFamily="18" charset="0"/>
              </a:rPr>
              <a:t>ln(</a:t>
            </a:r>
            <a:r>
              <a:rPr lang="en-US" i="1" dirty="0">
                <a:latin typeface="Times New Roman" panose="02020603050405020304" pitchFamily="18" charset="0"/>
              </a:rPr>
              <a:t>h</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 ln(</a:t>
            </a:r>
            <a:r>
              <a:rPr lang="en-US" i="1" dirty="0" err="1">
                <a:latin typeface="Times New Roman" panose="02020603050405020304" pitchFamily="18" charset="0"/>
              </a:rPr>
              <a:t>ah</a:t>
            </a:r>
            <a:r>
              <a:rPr lang="en-US" i="1" baseline="-25000" dirty="0" err="1">
                <a:latin typeface="Times New Roman" panose="02020603050405020304" pitchFamily="18" charset="0"/>
              </a:rPr>
              <a:t>k</a:t>
            </a:r>
            <a:r>
              <a:rPr lang="en-US" i="1" baseline="-25000" dirty="0">
                <a:latin typeface="Times New Roman" panose="02020603050405020304" pitchFamily="18" charset="0"/>
              </a:rPr>
              <a:t> </a:t>
            </a:r>
            <a:r>
              <a:rPr lang="en-US" i="1" baseline="30000" dirty="0">
                <a:latin typeface="Times New Roman" panose="02020603050405020304" pitchFamily="18" charset="0"/>
              </a:rPr>
              <a:t>b</a:t>
            </a:r>
            <a:r>
              <a:rPr lang="en-US" dirty="0">
                <a:latin typeface="Times New Roman" panose="02020603050405020304" pitchFamily="18" charset="0"/>
              </a:rPr>
              <a:t>) = ln(</a:t>
            </a: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b</a:t>
            </a:r>
            <a:r>
              <a:rPr lang="en-US" dirty="0">
                <a:latin typeface="Times New Roman" panose="02020603050405020304" pitchFamily="18" charset="0"/>
              </a:rPr>
              <a:t> ln(</a:t>
            </a:r>
            <a:r>
              <a:rPr lang="en-US" i="1" dirty="0" err="1">
                <a:latin typeface="Times New Roman" panose="02020603050405020304" pitchFamily="18" charset="0"/>
              </a:rPr>
              <a:t>h</a:t>
            </a:r>
            <a:r>
              <a:rPr lang="en-US" i="1" baseline="-25000" dirty="0" err="1">
                <a:latin typeface="Times New Roman" panose="02020603050405020304" pitchFamily="18" charset="0"/>
              </a:rPr>
              <a:t>k</a:t>
            </a:r>
            <a:r>
              <a:rPr lang="en-US" dirty="0">
                <a:latin typeface="Times New Roman" panose="02020603050405020304" pitchFamily="18" charset="0"/>
              </a:rPr>
              <a:t>)</a:t>
            </a:r>
          </a:p>
          <a:p>
            <a:pPr lvl="1"/>
            <a:r>
              <a:rPr lang="en-US" dirty="0">
                <a:solidFill>
                  <a:prstClr val="white"/>
                </a:solidFill>
              </a:rPr>
              <a:t>Plot log of the current error versus log of the next error</a:t>
            </a:r>
          </a:p>
          <a:p>
            <a:pPr lvl="1"/>
            <a:endParaRPr lang="en-US" dirty="0">
              <a:solidFill>
                <a:prstClr val="white"/>
              </a:solidFill>
            </a:endParaRPr>
          </a:p>
          <a:p>
            <a:pPr lvl="1"/>
            <a:endParaRPr lang="en-US" dirty="0">
              <a:solidFill>
                <a:prstClr val="white"/>
              </a:solidFill>
            </a:endParaRPr>
          </a:p>
          <a:p>
            <a:pPr lvl="1"/>
            <a:endParaRPr lang="en-US" dirty="0">
              <a:solidFill>
                <a:prstClr val="white"/>
              </a:solidFill>
            </a:endParaRPr>
          </a:p>
          <a:p>
            <a:pPr lvl="1"/>
            <a:r>
              <a:rPr lang="en-US" dirty="0">
                <a:solidFill>
                  <a:prstClr val="white"/>
                </a:solidFill>
              </a:rPr>
              <a:t>Beyond the scope</a:t>
            </a:r>
            <a:br>
              <a:rPr lang="en-US" dirty="0">
                <a:solidFill>
                  <a:prstClr val="white"/>
                </a:solidFill>
              </a:rPr>
            </a:br>
            <a:r>
              <a:rPr lang="en-US" dirty="0">
                <a:solidFill>
                  <a:prstClr val="white"/>
                </a:solidFill>
              </a:rPr>
              <a:t>of this course:</a:t>
            </a:r>
          </a:p>
          <a:p>
            <a:pPr lvl="2"/>
            <a:r>
              <a:rPr lang="en-US" dirty="0">
                <a:solidFill>
                  <a:prstClr val="white"/>
                </a:solidFill>
              </a:rPr>
              <a:t>The secant</a:t>
            </a:r>
            <a:br>
              <a:rPr lang="en-US" dirty="0">
                <a:solidFill>
                  <a:prstClr val="white"/>
                </a:solidFill>
              </a:rPr>
            </a:br>
            <a:r>
              <a:rPr lang="en-US" dirty="0">
                <a:solidFill>
                  <a:prstClr val="white"/>
                </a:solidFill>
              </a:rPr>
              <a:t>method is </a:t>
            </a:r>
            <a:r>
              <a:rPr lang="en-US" dirty="0">
                <a:solidFill>
                  <a:prstClr val="white"/>
                </a:solidFill>
                <a:latin typeface="Times New Roman" panose="02020603050405020304" pitchFamily="18" charset="0"/>
              </a:rPr>
              <a:t>O(</a:t>
            </a:r>
            <a:r>
              <a:rPr lang="en-US" i="1" dirty="0">
                <a:solidFill>
                  <a:prstClr val="white"/>
                </a:solidFill>
                <a:latin typeface="Times New Roman" panose="02020603050405020304" pitchFamily="18" charset="0"/>
              </a:rPr>
              <a:t>h</a:t>
            </a:r>
            <a:r>
              <a:rPr lang="en-US" i="1" baseline="30000" dirty="0">
                <a:solidFill>
                  <a:prstClr val="white"/>
                </a:solidFill>
                <a:latin typeface="Symbol" panose="05050102010706020507" pitchFamily="18" charset="2"/>
              </a:rPr>
              <a:t>f</a:t>
            </a:r>
            <a:r>
              <a:rPr lang="en-US" dirty="0">
                <a:solidFill>
                  <a:prstClr val="white"/>
                </a:solidFill>
                <a:latin typeface="Times New Roman" panose="02020603050405020304" pitchFamily="18" charset="0"/>
              </a:rPr>
              <a:t>)</a:t>
            </a:r>
            <a:r>
              <a:rPr lang="en-US" dirty="0">
                <a:solidFill>
                  <a:prstClr val="white"/>
                </a:solidFill>
              </a:rPr>
              <a:t> </a:t>
            </a:r>
          </a:p>
          <a:p>
            <a:pPr marL="457200" lvl="1" indent="0" algn="ctr">
              <a:buNone/>
            </a:pP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secant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8</a:t>
            </a:fld>
            <a:endParaRPr lang="en-CA"/>
          </a:p>
        </p:txBody>
      </p:sp>
      <p:pic>
        <p:nvPicPr>
          <p:cNvPr id="8" name="Picture 7">
            <a:extLst>
              <a:ext uri="{FF2B5EF4-FFF2-40B4-BE49-F238E27FC236}">
                <a16:creationId xmlns:a16="http://schemas.microsoft.com/office/drawing/2014/main" id="{3E51ECC7-48F0-4FDF-8D9D-67E30B39092B}"/>
              </a:ext>
            </a:extLst>
          </p:cNvPr>
          <p:cNvPicPr>
            <a:picLocks noChangeAspect="1"/>
          </p:cNvPicPr>
          <p:nvPr/>
        </p:nvPicPr>
        <p:blipFill>
          <a:blip r:embed="rId5"/>
          <a:stretch>
            <a:fillRect/>
          </a:stretch>
        </p:blipFill>
        <p:spPr>
          <a:xfrm>
            <a:off x="3758268" y="3244709"/>
            <a:ext cx="2705708" cy="3476765"/>
          </a:xfrm>
          <a:prstGeom prst="rect">
            <a:avLst/>
          </a:prstGeom>
        </p:spPr>
      </p:pic>
      <p:cxnSp>
        <p:nvCxnSpPr>
          <p:cNvPr id="10" name="Straight Connector 9">
            <a:extLst>
              <a:ext uri="{FF2B5EF4-FFF2-40B4-BE49-F238E27FC236}">
                <a16:creationId xmlns:a16="http://schemas.microsoft.com/office/drawing/2014/main" id="{6DF2F9E3-A9EE-4420-9C6C-4B9C99C852B2}"/>
              </a:ext>
            </a:extLst>
          </p:cNvPr>
          <p:cNvCxnSpPr>
            <a:cxnSpLocks/>
          </p:cNvCxnSpPr>
          <p:nvPr/>
        </p:nvCxnSpPr>
        <p:spPr>
          <a:xfrm flipV="1">
            <a:off x="4093828" y="3481432"/>
            <a:ext cx="1988191" cy="32073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94C2C0D-3B52-4B23-9C0D-61B9345A857D}"/>
              </a:ext>
            </a:extLst>
          </p:cNvPr>
          <p:cNvSpPr txBox="1"/>
          <p:nvPr/>
        </p:nvSpPr>
        <p:spPr>
          <a:xfrm>
            <a:off x="6650060" y="3429000"/>
            <a:ext cx="2141602" cy="400110"/>
          </a:xfrm>
          <a:prstGeom prst="rect">
            <a:avLst/>
          </a:prstGeom>
          <a:noFill/>
        </p:spPr>
        <p:txBody>
          <a:bodyPr wrap="square">
            <a:spAutoFit/>
          </a:bodyPr>
          <a:lstStyle/>
          <a:p>
            <a:r>
              <a:rPr lang="en-US" sz="2000" dirty="0">
                <a:solidFill>
                  <a:schemeClr val="bg1"/>
                </a:solidFill>
                <a:latin typeface="Times New Roman" panose="02020603050405020304" pitchFamily="18" charset="0"/>
                <a:cs typeface="Times New Roman" panose="02020603050405020304" pitchFamily="18" charset="0"/>
              </a:rPr>
              <a:t>0.02656 + 1.599</a:t>
            </a:r>
            <a:r>
              <a:rPr lang="en-US" sz="2000" i="1" dirty="0">
                <a:solidFill>
                  <a:schemeClr val="bg1"/>
                </a:solidFill>
                <a:latin typeface="Times New Roman" panose="02020603050405020304" pitchFamily="18" charset="0"/>
                <a:cs typeface="Times New Roman" panose="02020603050405020304" pitchFamily="18" charset="0"/>
              </a:rPr>
              <a:t>h</a:t>
            </a:r>
          </a:p>
        </p:txBody>
      </p:sp>
      <p:sp>
        <p:nvSpPr>
          <p:cNvPr id="19" name="TextBox 18">
            <a:extLst>
              <a:ext uri="{FF2B5EF4-FFF2-40B4-BE49-F238E27FC236}">
                <a16:creationId xmlns:a16="http://schemas.microsoft.com/office/drawing/2014/main" id="{25B2D7CF-E1C1-4EA9-9D58-DFB0FA9AE2F0}"/>
              </a:ext>
            </a:extLst>
          </p:cNvPr>
          <p:cNvSpPr txBox="1"/>
          <p:nvPr/>
        </p:nvSpPr>
        <p:spPr>
          <a:xfrm>
            <a:off x="6799536" y="4024511"/>
            <a:ext cx="2222824" cy="400110"/>
          </a:xfrm>
          <a:prstGeom prst="rect">
            <a:avLst/>
          </a:prstGeom>
          <a:noFill/>
        </p:spPr>
        <p:txBody>
          <a:bodyPr wrap="square">
            <a:spAutoFit/>
          </a:bodyPr>
          <a:lstStyle/>
          <a:p>
            <a:r>
              <a:rPr lang="en-US" sz="2000" i="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h</a:t>
            </a:r>
            <a:r>
              <a:rPr lang="en-US" sz="2000" i="1" baseline="-25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k</a:t>
            </a:r>
            <a:r>
              <a:rPr lang="en-US" sz="2000" baseline="-25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+1</a:t>
            </a:r>
            <a:r>
              <a:rPr lang="en-US" sz="2000" i="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 </a:t>
            </a:r>
            <a:r>
              <a:rPr lang="en-US" sz="2000" dirty="0">
                <a:solidFill>
                  <a:schemeClr val="bg1"/>
                </a:solidFill>
                <a:latin typeface="Times New Roman" panose="02020603050405020304" pitchFamily="18" charset="0"/>
                <a:cs typeface="Times New Roman" panose="02020603050405020304" pitchFamily="18" charset="0"/>
              </a:rPr>
              <a:t>1.027 </a:t>
            </a:r>
            <a:r>
              <a:rPr lang="en-US" sz="2000" i="1" dirty="0">
                <a:solidFill>
                  <a:schemeClr val="bg1"/>
                </a:solidFill>
                <a:latin typeface="Times New Roman" panose="02020603050405020304" pitchFamily="18" charset="0"/>
                <a:cs typeface="Times New Roman" panose="02020603050405020304" pitchFamily="18" charset="0"/>
              </a:rPr>
              <a:t>h</a:t>
            </a:r>
            <a:r>
              <a:rPr lang="en-US" sz="2000" i="1" baseline="-25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k</a:t>
            </a:r>
            <a:r>
              <a:rPr lang="en-US" sz="2000" baseline="30000" dirty="0">
                <a:solidFill>
                  <a:schemeClr val="bg1"/>
                </a:solidFill>
                <a:latin typeface="Times New Roman" panose="02020603050405020304" pitchFamily="18" charset="0"/>
                <a:cs typeface="Times New Roman" panose="02020603050405020304" pitchFamily="18" charset="0"/>
              </a:rPr>
              <a:t>1.599</a:t>
            </a:r>
            <a:endParaRPr lang="en-US" sz="2000" i="1" dirty="0">
              <a:solidFill>
                <a:schemeClr val="bg1"/>
              </a:solidFill>
              <a:latin typeface="Times New Roman" panose="02020603050405020304" pitchFamily="18" charset="0"/>
              <a:cs typeface="Times New Roman" panose="02020603050405020304" pitchFamily="18" charset="0"/>
            </a:endParaRPr>
          </a:p>
        </p:txBody>
      </p:sp>
      <p:pic>
        <p:nvPicPr>
          <p:cNvPr id="23" name="Audio 22">
            <a:hlinkClick r:id="" action="ppaction://media"/>
            <a:extLst>
              <a:ext uri="{FF2B5EF4-FFF2-40B4-BE49-F238E27FC236}">
                <a16:creationId xmlns:a16="http://schemas.microsoft.com/office/drawing/2014/main" id="{1691885A-9416-4019-B2EA-A346C45B3D2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38220783"/>
      </p:ext>
    </p:extLst>
  </p:cSld>
  <p:clrMapOvr>
    <a:masterClrMapping/>
  </p:clrMapOvr>
  <mc:AlternateContent xmlns:mc="http://schemas.openxmlformats.org/markup-compatibility/2006">
    <mc:Choice xmlns:p14="http://schemas.microsoft.com/office/powerpoint/2010/main" Requires="p14">
      <p:transition spd="slow" p14:dur="2000" advTm="133584"/>
    </mc:Choice>
    <mc:Fallback>
      <p:transition spd="slow" advTm="133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23"/>
                </p:tgtEl>
              </p:cMediaNode>
            </p:audio>
          </p:childTnLst>
        </p:cTn>
      </p:par>
    </p:tnLst>
    <p:bldLst>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660400" y="1600200"/>
            <a:ext cx="8483600" cy="4525963"/>
          </a:xfrm>
        </p:spPr>
        <p:txBody>
          <a:bodyPr>
            <a:normAutofit/>
          </a:bodyPr>
          <a:lstStyle/>
          <a:p>
            <a:pPr marL="0" indent="0">
              <a:buNone/>
            </a:pPr>
            <a:r>
              <a:rPr lang="en-US" sz="1800" dirty="0">
                <a:latin typeface="Consolas" panose="020B0609020204030204" pitchFamily="49" charset="0"/>
              </a:rPr>
              <a:t>double secant( double f( double x ), double x0, double x1,</a:t>
            </a:r>
          </a:p>
          <a:p>
            <a:pPr marL="0" indent="0">
              <a:buNone/>
            </a:pPr>
            <a:r>
              <a:rPr lang="en-US" sz="1800" dirty="0">
                <a:latin typeface="Consolas" panose="020B0609020204030204" pitchFamily="49" charset="0"/>
              </a:rPr>
              <a:t>               double </a:t>
            </a:r>
            <a:r>
              <a:rPr lang="en-US" sz="1800" dirty="0" err="1">
                <a:latin typeface="Consolas" panose="020B0609020204030204" pitchFamily="49" charset="0"/>
              </a:rPr>
              <a:t>eps_step</a:t>
            </a:r>
            <a:r>
              <a:rPr lang="en-US" sz="1800" dirty="0">
                <a:latin typeface="Consolas" panose="020B0609020204030204" pitchFamily="49" charset="0"/>
              </a:rPr>
              <a:t>, double </a:t>
            </a:r>
            <a:r>
              <a:rPr lang="en-US" sz="1800" dirty="0" err="1">
                <a:latin typeface="Consolas" panose="020B0609020204030204" pitchFamily="49" charset="0"/>
              </a:rPr>
              <a:t>eps_abs</a:t>
            </a:r>
            <a:r>
              <a:rPr lang="en-US" sz="1800" dirty="0">
                <a:latin typeface="Consolas" panose="020B0609020204030204" pitchFamily="49" charset="0"/>
              </a:rPr>
              <a:t>,</a:t>
            </a:r>
          </a:p>
          <a:p>
            <a:pPr marL="0" indent="0">
              <a:buNone/>
            </a:pPr>
            <a:r>
              <a:rPr lang="en-US" sz="1800" dirty="0">
                <a:latin typeface="Consolas" panose="020B0609020204030204" pitchFamily="49" charset="0"/>
              </a:rPr>
              <a:t>               unsigned int </a:t>
            </a:r>
            <a:r>
              <a:rPr lang="en-US" sz="1800" dirty="0" err="1">
                <a:latin typeface="Consolas" panose="020B0609020204030204" pitchFamily="49" charset="0"/>
              </a:rPr>
              <a:t>max_iterations</a:t>
            </a:r>
            <a:r>
              <a:rPr lang="en-US" sz="1800" dirty="0">
                <a:latin typeface="Consolas" panose="020B0609020204030204" pitchFamily="49" charset="0"/>
              </a:rPr>
              <a:t> ) {</a:t>
            </a:r>
          </a:p>
          <a:p>
            <a:pPr marL="0" indent="0">
              <a:buNone/>
            </a:pPr>
            <a:r>
              <a:rPr lang="en-US" sz="1800" dirty="0">
                <a:latin typeface="Consolas" panose="020B0609020204030204" pitchFamily="49" charset="0"/>
              </a:rPr>
              <a:t>    double f0{ f( x0 ) };</a:t>
            </a:r>
          </a:p>
          <a:p>
            <a:pPr marL="0" indent="0">
              <a:buNone/>
            </a:pPr>
            <a:r>
              <a:rPr lang="en-US" sz="1800" dirty="0">
                <a:latin typeface="Consolas" panose="020B0609020204030204" pitchFamily="49" charset="0"/>
              </a:rPr>
              <a:t>    double f1{ f( x1 ) };</a:t>
            </a:r>
          </a:p>
          <a:p>
            <a:pPr marL="0" indent="0">
              <a:buNone/>
            </a:pPr>
            <a:endParaRPr lang="en-US" sz="1800" dirty="0">
              <a:latin typeface="Consolas" panose="020B0609020204030204" pitchFamily="49" charset="0"/>
            </a:endParaRPr>
          </a:p>
          <a:p>
            <a:pPr marL="0" indent="0">
              <a:buNone/>
            </a:pPr>
            <a:r>
              <a:rPr lang="en-US" sz="1800" dirty="0">
                <a:latin typeface="Consolas" panose="020B0609020204030204" pitchFamily="49" charset="0"/>
              </a:rPr>
              <a:t>    assert( std::abs( f1 ) &gt; std::abs( f2 ) );</a:t>
            </a:r>
          </a:p>
          <a:p>
            <a:pPr marL="0" indent="0">
              <a:buNone/>
            </a:pPr>
            <a:endParaRPr lang="en-US" sz="1800" dirty="0">
              <a:latin typeface="Consolas" panose="020B0609020204030204" pitchFamily="49" charset="0"/>
            </a:endParaRPr>
          </a:p>
          <a:p>
            <a:pPr marL="0" indent="0">
              <a:buNone/>
            </a:pPr>
            <a:r>
              <a:rPr lang="en-US" sz="1800" dirty="0">
                <a:latin typeface="Consolas" panose="020B0609020204030204" pitchFamily="49" charset="0"/>
              </a:rPr>
              <a:t>    if ( f1 == 0.0 ) {</a:t>
            </a:r>
          </a:p>
          <a:p>
            <a:pPr marL="0" indent="0">
              <a:buNone/>
            </a:pPr>
            <a:r>
              <a:rPr lang="en-US" sz="1800" dirty="0">
                <a:latin typeface="Consolas" panose="020B0609020204030204" pitchFamily="49" charset="0"/>
              </a:rPr>
              <a:t>        return x1;</a:t>
            </a:r>
          </a:p>
          <a:p>
            <a:pPr marL="0" indent="0">
              <a:buNone/>
            </a:pPr>
            <a:r>
              <a:rPr lang="en-US" sz="1800" dirty="0">
                <a:latin typeface="Consolas" panose="020B0609020204030204" pitchFamily="49" charset="0"/>
              </a:rPr>
              <a:t>    }</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secant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9</a:t>
            </a:fld>
            <a:endParaRPr lang="en-CA" dirty="0"/>
          </a:p>
        </p:txBody>
      </p:sp>
      <p:pic>
        <p:nvPicPr>
          <p:cNvPr id="7" name="Audio 6">
            <a:hlinkClick r:id="" action="ppaction://media"/>
            <a:extLst>
              <a:ext uri="{FF2B5EF4-FFF2-40B4-BE49-F238E27FC236}">
                <a16:creationId xmlns:a16="http://schemas.microsoft.com/office/drawing/2014/main" id="{7811ED1E-6BBD-4951-9B69-DFB6461596C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57734373"/>
      </p:ext>
    </p:extLst>
  </p:cSld>
  <p:clrMapOvr>
    <a:masterClrMapping/>
  </p:clrMapOvr>
  <mc:AlternateContent xmlns:mc="http://schemas.openxmlformats.org/markup-compatibility/2006">
    <mc:Choice xmlns:p14="http://schemas.microsoft.com/office/powerpoint/2010/main" Requires="p14">
      <p:transition spd="slow" p14:dur="2000" advTm="47723"/>
    </mc:Choice>
    <mc:Fallback>
      <p:transition spd="slow" advTm="47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4|8|6.8|5.8|15.5"/>
</p:tagLst>
</file>

<file path=ppt/tags/tag10.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12.3|15.9|16.2|4.3|7|9.9|4.1|13.8|2"/>
</p:tagLst>
</file>

<file path=ppt/tags/tag3.xml><?xml version="1.0" encoding="utf-8"?>
<p:tagLst xmlns:a="http://schemas.openxmlformats.org/drawingml/2006/main" xmlns:r="http://schemas.openxmlformats.org/officeDocument/2006/relationships" xmlns:p="http://schemas.openxmlformats.org/presentationml/2006/main">
  <p:tag name="TIMING" val="|7.1|16.2"/>
</p:tagLst>
</file>

<file path=ppt/tags/tag4.xml><?xml version="1.0" encoding="utf-8"?>
<p:tagLst xmlns:a="http://schemas.openxmlformats.org/drawingml/2006/main" xmlns:r="http://schemas.openxmlformats.org/officeDocument/2006/relationships" xmlns:p="http://schemas.openxmlformats.org/presentationml/2006/main">
  <p:tag name="TIMING" val="|9.4|21|8.9|13|32.4|24.2|34.8|7.8|3.1|2.6|2.3|18.6"/>
</p:tagLst>
</file>

<file path=ppt/tags/tag5.xml><?xml version="1.0" encoding="utf-8"?>
<p:tagLst xmlns:a="http://schemas.openxmlformats.org/drawingml/2006/main" xmlns:r="http://schemas.openxmlformats.org/officeDocument/2006/relationships" xmlns:p="http://schemas.openxmlformats.org/presentationml/2006/main">
  <p:tag name="TIMING" val="|6.6|10.6|19.6"/>
</p:tagLst>
</file>

<file path=ppt/tags/tag6.xml><?xml version="1.0" encoding="utf-8"?>
<p:tagLst xmlns:a="http://schemas.openxmlformats.org/drawingml/2006/main" xmlns:r="http://schemas.openxmlformats.org/officeDocument/2006/relationships" xmlns:p="http://schemas.openxmlformats.org/presentationml/2006/main">
  <p:tag name="TIMING" val="|2.6|29.9|20.8|36.3|24.3|1.9"/>
</p:tagLst>
</file>

<file path=ppt/tags/tag7.xml><?xml version="1.0" encoding="utf-8"?>
<p:tagLst xmlns:a="http://schemas.openxmlformats.org/drawingml/2006/main" xmlns:r="http://schemas.openxmlformats.org/officeDocument/2006/relationships" xmlns:p="http://schemas.openxmlformats.org/presentationml/2006/main">
  <p:tag name="TIMING" val="|19.4|6.2|2.2|10.8|4.2|2.2"/>
</p:tagLst>
</file>

<file path=ppt/tags/tag8.xml><?xml version="1.0" encoding="utf-8"?>
<p:tagLst xmlns:a="http://schemas.openxmlformats.org/drawingml/2006/main" xmlns:r="http://schemas.openxmlformats.org/officeDocument/2006/relationships" xmlns:p="http://schemas.openxmlformats.org/presentationml/2006/main">
  <p:tag name="TIMING" val="|3.6|15.4|4|4.2|21.3"/>
</p:tagLst>
</file>

<file path=ppt/tags/tag9.xml><?xml version="1.0" encoding="utf-8"?>
<p:tagLst xmlns:a="http://schemas.openxmlformats.org/drawingml/2006/main" xmlns:r="http://schemas.openxmlformats.org/officeDocument/2006/relationships" xmlns:p="http://schemas.openxmlformats.org/presentationml/2006/main">
  <p:tag name="TIMING" val="|1|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95206</TotalTime>
  <Words>953</Words>
  <Application>Microsoft Office PowerPoint</Application>
  <PresentationFormat>On-screen Show (4:3)</PresentationFormat>
  <Paragraphs>138</Paragraphs>
  <Slides>16</Slides>
  <Notes>0</Notes>
  <HiddenSlides>0</HiddenSlides>
  <MMClips>16</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16</vt:i4>
      </vt:variant>
    </vt:vector>
  </HeadingPairs>
  <TitlesOfParts>
    <vt:vector size="28" baseType="lpstr">
      <vt:lpstr>Arial</vt:lpstr>
      <vt:lpstr>Bookman Old Style</vt:lpstr>
      <vt:lpstr>Calibri</vt:lpstr>
      <vt:lpstr>Cambria</vt:lpstr>
      <vt:lpstr>Consolas</vt:lpstr>
      <vt:lpstr>Constantia</vt:lpstr>
      <vt:lpstr>Georgia</vt:lpstr>
      <vt:lpstr>Symbol</vt:lpstr>
      <vt:lpstr>Times New Roman</vt:lpstr>
      <vt:lpstr>Office Theme</vt:lpstr>
      <vt:lpstr>MathType 6.0 Equation</vt:lpstr>
      <vt:lpstr>Equation</vt:lpstr>
      <vt:lpstr>The secant method</vt:lpstr>
      <vt:lpstr>Introduction</vt:lpstr>
      <vt:lpstr>Removing bracketing</vt:lpstr>
      <vt:lpstr>Removing bracketing</vt:lpstr>
      <vt:lpstr>Removing bracketing</vt:lpstr>
      <vt:lpstr>Example</vt:lpstr>
      <vt:lpstr>Rate of convergence</vt:lpstr>
      <vt:lpstr>Rate of convergence</vt:lpstr>
      <vt:lpstr>Implementation</vt:lpstr>
      <vt:lpstr>Implementation</vt:lpstr>
      <vt:lpstr>Implementation</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1675</cp:revision>
  <dcterms:created xsi:type="dcterms:W3CDTF">2020-04-30T19:27:29Z</dcterms:created>
  <dcterms:modified xsi:type="dcterms:W3CDTF">2021-03-02T05:45:03Z</dcterms:modified>
</cp:coreProperties>
</file>